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4"/>
  </p:sldMasterIdLst>
  <p:notesMasterIdLst>
    <p:notesMasterId r:id="rId16"/>
  </p:notesMasterIdLst>
  <p:sldIdLst>
    <p:sldId id="263" r:id="rId5"/>
    <p:sldId id="266" r:id="rId6"/>
    <p:sldId id="265" r:id="rId7"/>
    <p:sldId id="271" r:id="rId8"/>
    <p:sldId id="277" r:id="rId9"/>
    <p:sldId id="276" r:id="rId10"/>
    <p:sldId id="280" r:id="rId11"/>
    <p:sldId id="279" r:id="rId12"/>
    <p:sldId id="273" r:id="rId13"/>
    <p:sldId id="274" r:id="rId14"/>
    <p:sldId id="268"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42" autoAdjust="0"/>
    <p:restoredTop sz="94660" autoAdjust="0"/>
  </p:normalViewPr>
  <p:slideViewPr>
    <p:cSldViewPr snapToGrid="0">
      <p:cViewPr varScale="1">
        <p:scale>
          <a:sx n="96" d="100"/>
          <a:sy n="96" d="100"/>
        </p:scale>
        <p:origin x="102" y="22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574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10.png>
</file>

<file path=ppt/media/image11.png>
</file>

<file path=ppt/media/image12.png>
</file>

<file path=ppt/media/image13.png>
</file>

<file path=ppt/media/image14.png>
</file>

<file path=ppt/media/image15.png>
</file>

<file path=ppt/media/image16.gif>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DB1B9D-5FD8-46B1-A173-F00497598741}" type="datetimeFigureOut">
              <a:rPr lang="en-US" smtClean="0"/>
              <a:t>4/19/2021</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42BC-A7BD-4276-975D-6351998F7C85}" type="slidenum">
              <a:rPr lang="en-US" smtClean="0"/>
              <a:t>‹#›</a:t>
            </a:fld>
            <a:endParaRPr lang="en-US" dirty="0"/>
          </a:p>
        </p:txBody>
      </p:sp>
    </p:spTree>
    <p:extLst>
      <p:ext uri="{BB962C8B-B14F-4D97-AF65-F5344CB8AC3E}">
        <p14:creationId xmlns:p14="http://schemas.microsoft.com/office/powerpoint/2010/main" val="2344489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8091" y="3085765"/>
            <a:ext cx="8240108"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990600"/>
            <a:ext cx="7989752" cy="1504844"/>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2" y="2495444"/>
            <a:ext cx="7989752"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63442AB9-C8CA-420F-B42A-18C2D699071B}" type="datetime1">
              <a:rPr lang="en-US" smtClean="0"/>
              <a:t>4/19/2021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553236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376EAD-3739-455C-929C-D58B69B73424}" type="datetime1">
              <a:rPr lang="en-US" smtClean="0"/>
              <a:t>4/19/2021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488706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61DFFBC-BDEB-417F-BF84-663A45C20646}" type="datetime1">
              <a:rPr lang="en-US" smtClean="0"/>
              <a:t>4/19/2021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77151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p:spPr>
        <p:txBody>
          <a:bodyPr/>
          <a:lstStyle>
            <a:lvl1pPr>
              <a:defRPr>
                <a:solidFill>
                  <a:schemeClr val="accent1">
                    <a:lumMod val="75000"/>
                    <a:lumOff val="25000"/>
                  </a:schemeClr>
                </a:solidFill>
              </a:defRPr>
            </a:lvl1pPr>
          </a:lstStyle>
          <a:p>
            <a:fld id="{D8071AC1-DFE2-4CEB-A839-7F430962ACC4}" type="datetime1">
              <a:rPr lang="en-US" smtClean="0"/>
              <a:t>4/19/2021</a:t>
            </a:fld>
            <a:endParaRPr lang="en-US" dirty="0"/>
          </a:p>
        </p:txBody>
      </p:sp>
      <p:sp>
        <p:nvSpPr>
          <p:cNvPr id="5" name="Footer Placeholder 4"/>
          <p:cNvSpPr>
            <a:spLocks noGrp="1"/>
          </p:cNvSpPr>
          <p:nvPr>
            <p:ph type="ftr" sz="quarter" idx="11"/>
          </p:nvPr>
        </p:nvSpPr>
        <p:spPr>
          <a:xfrm>
            <a:off x="581192" y="5951810"/>
            <a:ext cx="5922209" cy="365125"/>
          </a:xfrm>
        </p:spPr>
        <p:txBody>
          <a:body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8577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581192" y="2228003"/>
            <a:ext cx="7989752" cy="36307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2F9C0F-A549-4116-ADE7-EA08C05540C8}" type="datetime1">
              <a:rPr lang="en-US" smtClean="0"/>
              <a:t>4/19/2021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075811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7C9EEE4F-EA2D-4584-9DE7-EC300D9E7B04}" type="datetime1">
              <a:rPr lang="en-US" smtClean="0"/>
              <a:t>4/19/2021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01066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81192" y="2228002"/>
            <a:ext cx="389952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282" y="2228003"/>
            <a:ext cx="390766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4EBE59C-38C6-435B-909F-6BC5D2F90092}" type="datetime1">
              <a:rPr lang="en-US" smtClean="0"/>
              <a:t>4/19/2021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99074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94B3F88-5DA5-47A3-A95A-FEF6AF43E84E}" type="datetime1">
              <a:rPr lang="en-US" smtClean="0"/>
              <a:t>4/19/2021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426591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A0BB3716-29F6-49DE-A213-3937CA580F20}" type="datetime1">
              <a:rPr lang="en-US" smtClean="0"/>
              <a:t>4/19/2021</a:t>
            </a:fld>
            <a:endParaRPr lang="en-US" dirty="0"/>
          </a:p>
        </p:txBody>
      </p:sp>
      <p:sp>
        <p:nvSpPr>
          <p:cNvPr id="4" name="Footer Placeholder 3"/>
          <p:cNvSpPr>
            <a:spLocks noGrp="1"/>
          </p:cNvSpPr>
          <p:nvPr>
            <p:ph type="ftr" sz="quarter" idx="11"/>
          </p:nvPr>
        </p:nvSpPr>
        <p:spPr/>
        <p:txBody>
          <a:bodyPr/>
          <a:lstStyle/>
          <a:p>
            <a:r>
              <a:rPr lang="en-US" dirty="0"/>
              <a:t>Phoneme Detector</a:t>
            </a:r>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632101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Thin">
    <p:spTree>
      <p:nvGrpSpPr>
        <p:cNvPr id="1" name=""/>
        <p:cNvGrpSpPr/>
        <p:nvPr/>
      </p:nvGrpSpPr>
      <p:grpSpPr>
        <a:xfrm>
          <a:off x="0" y="0"/>
          <a:ext cx="0" cy="0"/>
          <a:chOff x="0" y="0"/>
          <a:chExt cx="0" cy="0"/>
        </a:xfrm>
      </p:grpSpPr>
      <p:sp>
        <p:nvSpPr>
          <p:cNvPr id="6" name="Rectangle 5"/>
          <p:cNvSpPr>
            <a:spLocks noChangeAspect="1"/>
          </p:cNvSpPr>
          <p:nvPr/>
        </p:nvSpPr>
        <p:spPr>
          <a:xfrm>
            <a:off x="448092" y="599725"/>
            <a:ext cx="8238707" cy="76324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 name="Date Placeholder 6">
            <a:extLst>
              <a:ext uri="{FF2B5EF4-FFF2-40B4-BE49-F238E27FC236}">
                <a16:creationId xmlns:a16="http://schemas.microsoft.com/office/drawing/2014/main" id="{16301258-1807-4224-B49B-2049E5181459}"/>
              </a:ext>
            </a:extLst>
          </p:cNvPr>
          <p:cNvSpPr>
            <a:spLocks noGrp="1"/>
          </p:cNvSpPr>
          <p:nvPr>
            <p:ph type="dt" sz="half" idx="10"/>
          </p:nvPr>
        </p:nvSpPr>
        <p:spPr/>
        <p:txBody>
          <a:bodyPr/>
          <a:lstStyle/>
          <a:p>
            <a:fld id="{EDBAC8D9-C124-4B74-9CB9-474FDD0AD4C5}" type="datetime1">
              <a:rPr lang="en-US" smtClean="0"/>
              <a:t>4/19/2021</a:t>
            </a:fld>
            <a:endParaRPr lang="en-US" dirty="0"/>
          </a:p>
        </p:txBody>
      </p:sp>
      <p:sp>
        <p:nvSpPr>
          <p:cNvPr id="8" name="Footer Placeholder 7">
            <a:extLst>
              <a:ext uri="{FF2B5EF4-FFF2-40B4-BE49-F238E27FC236}">
                <a16:creationId xmlns:a16="http://schemas.microsoft.com/office/drawing/2014/main" id="{80AD4C97-8CE8-4B90-A8FB-AA6C81BB4D1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2E1B2A-B8B1-4648-9897-FA09407B639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itle 10">
            <a:extLst>
              <a:ext uri="{FF2B5EF4-FFF2-40B4-BE49-F238E27FC236}">
                <a16:creationId xmlns:a16="http://schemas.microsoft.com/office/drawing/2014/main" id="{76C5F67F-346E-4879-8C7D-2C88D871D36D}"/>
              </a:ext>
            </a:extLst>
          </p:cNvPr>
          <p:cNvSpPr>
            <a:spLocks noGrp="1"/>
          </p:cNvSpPr>
          <p:nvPr>
            <p:ph type="title"/>
          </p:nvPr>
        </p:nvSpPr>
        <p:spPr>
          <a:xfrm>
            <a:off x="581192" y="687475"/>
            <a:ext cx="7989752" cy="563356"/>
          </a:xfrm>
        </p:spPr>
        <p:txBody>
          <a:bodyPr/>
          <a:lstStyle/>
          <a:p>
            <a:r>
              <a:rPr lang="en-US"/>
              <a:t>Click to edit Master title style</a:t>
            </a:r>
          </a:p>
        </p:txBody>
      </p:sp>
    </p:spTree>
    <p:extLst>
      <p:ext uri="{BB962C8B-B14F-4D97-AF65-F5344CB8AC3E}">
        <p14:creationId xmlns:p14="http://schemas.microsoft.com/office/powerpoint/2010/main" val="4250568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B02A8-9935-43BE-936D-943169608636}" type="datetime1">
              <a:rPr lang="en-US" smtClean="0"/>
              <a:t>4/19/2021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17128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3518B405-B3F7-4586-BE59-DF6DE834F5F3}" type="datetime1">
              <a:rPr lang="en-US" smtClean="0"/>
              <a:t>4/19/2021</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71125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687474"/>
            <a:ext cx="7989752" cy="108332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228003"/>
            <a:ext cx="7989752" cy="3630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559327" y="5956136"/>
            <a:ext cx="2133600" cy="365125"/>
          </a:xfrm>
          <a:prstGeom prst="rect">
            <a:avLst/>
          </a:prstGeom>
        </p:spPr>
        <p:txBody>
          <a:bodyPr vert="horz" lIns="91440" tIns="45720" rIns="91440" bIns="45720" rtlCol="0" anchor="ctr"/>
          <a:lstStyle>
            <a:lvl1pPr algn="r">
              <a:defRPr sz="900">
                <a:solidFill>
                  <a:schemeClr val="accent2"/>
                </a:solidFill>
              </a:defRPr>
            </a:lvl1pPr>
          </a:lstStyle>
          <a:p>
            <a:fld id="{EDBAC8D9-C124-4B74-9CB9-474FDD0AD4C5}" type="datetime1">
              <a:rPr lang="en-US" smtClean="0"/>
              <a:t>4/19/2021</a:t>
            </a:fld>
            <a:endParaRPr lang="en-US" dirty="0"/>
          </a:p>
        </p:txBody>
      </p:sp>
      <p:sp>
        <p:nvSpPr>
          <p:cNvPr id="5" name="Footer Placeholder 4"/>
          <p:cNvSpPr>
            <a:spLocks noGrp="1"/>
          </p:cNvSpPr>
          <p:nvPr>
            <p:ph type="ftr" sz="quarter" idx="3"/>
          </p:nvPr>
        </p:nvSpPr>
        <p:spPr>
          <a:xfrm>
            <a:off x="581192" y="5951810"/>
            <a:ext cx="4870585"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7800476" y="5956136"/>
            <a:ext cx="770468"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8091" y="441325"/>
            <a:ext cx="2719909" cy="10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5976001" y="441325"/>
            <a:ext cx="2710800" cy="10800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216601" y="441325"/>
            <a:ext cx="2710800" cy="10800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7516081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72" r:id="rId7"/>
    <p:sldLayoutId id="2147483667" r:id="rId8"/>
    <p:sldLayoutId id="2147483668" r:id="rId9"/>
    <p:sldLayoutId id="2147483669" r:id="rId10"/>
    <p:sldLayoutId id="2147483670" r:id="rId11"/>
    <p:sldLayoutId id="2147483671" r:id="rId12"/>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kaggle.com/spaceengineer1/alexonly-greyscale" TargetMode="External"/><Relationship Id="rId2" Type="http://schemas.openxmlformats.org/officeDocument/2006/relationships/hyperlink" Target="https://ieeexplore.ieee.org/document/7115171" TargetMode="External"/><Relationship Id="rId1" Type="http://schemas.openxmlformats.org/officeDocument/2006/relationships/slideLayout" Target="../slideLayouts/slideLayout7.xml"/><Relationship Id="rId6" Type="http://schemas.openxmlformats.org/officeDocument/2006/relationships/hyperlink" Target="https://medium.com/@jeff.daniel77/accessing-the-kaggle-com-api-with-jupyter-notebook-on-windows-d6f330bc6953" TargetMode="External"/><Relationship Id="rId5" Type="http://schemas.openxmlformats.org/officeDocument/2006/relationships/hyperlink" Target="https://github.com/richardhemphill/SuperResolution" TargetMode="External"/><Relationship Id="rId4" Type="http://schemas.openxmlformats.org/officeDocument/2006/relationships/hyperlink" Target="https://keras.io/examples/vision/super_resolution_sub_pixel/"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gregorygundersen.com/blog/2017/02/24/cnns/"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ircuit board digital representations with numbers and lines">
            <a:extLst>
              <a:ext uri="{FF2B5EF4-FFF2-40B4-BE49-F238E27FC236}">
                <a16:creationId xmlns:a16="http://schemas.microsoft.com/office/drawing/2014/main" id="{F6DA4AFB-3A8D-4497-B3C6-E848859466F4}"/>
              </a:ext>
            </a:extLst>
          </p:cNvPr>
          <p:cNvPicPr>
            <a:picLocks noChangeAspect="1"/>
          </p:cNvPicPr>
          <p:nvPr/>
        </p:nvPicPr>
        <p:blipFill rotWithShape="1">
          <a:blip r:embed="rId2"/>
          <a:srcRect l="10509"/>
          <a:stretch/>
        </p:blipFill>
        <p:spPr>
          <a:xfrm>
            <a:off x="437745" y="651752"/>
            <a:ext cx="5457958" cy="5738813"/>
          </a:xfrm>
          <a:prstGeom prst="rect">
            <a:avLst/>
          </a:prstGeom>
        </p:spPr>
      </p:pic>
      <p:sp>
        <p:nvSpPr>
          <p:cNvPr id="5" name="Rectangle 4">
            <a:extLst>
              <a:ext uri="{FF2B5EF4-FFF2-40B4-BE49-F238E27FC236}">
                <a16:creationId xmlns:a16="http://schemas.microsoft.com/office/drawing/2014/main" id="{B052C78A-CC4E-4DCD-97BA-B2001BFCD364}"/>
              </a:ext>
            </a:extLst>
          </p:cNvPr>
          <p:cNvSpPr/>
          <p:nvPr/>
        </p:nvSpPr>
        <p:spPr>
          <a:xfrm>
            <a:off x="5958863" y="651752"/>
            <a:ext cx="2729335" cy="573881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 name="Subtitle 2">
            <a:extLst>
              <a:ext uri="{FF2B5EF4-FFF2-40B4-BE49-F238E27FC236}">
                <a16:creationId xmlns:a16="http://schemas.microsoft.com/office/drawing/2014/main" id="{AE4D67D1-C33F-4331-B7BD-1E2D2935F512}"/>
              </a:ext>
            </a:extLst>
          </p:cNvPr>
          <p:cNvSpPr txBox="1">
            <a:spLocks/>
          </p:cNvSpPr>
          <p:nvPr/>
        </p:nvSpPr>
        <p:spPr>
          <a:xfrm>
            <a:off x="5958862" y="3521158"/>
            <a:ext cx="2729335" cy="2869407"/>
          </a:xfrm>
          <a:prstGeom prst="rect">
            <a:avLst/>
          </a:prstGeom>
        </p:spPr>
        <p:txBody>
          <a:bodyP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solidFill>
                  <a:srgbClr val="EBEBEB"/>
                </a:solidFill>
              </a:rPr>
              <a:t>Richard Hemphill</a:t>
            </a:r>
          </a:p>
          <a:p>
            <a:r>
              <a:rPr lang="en-US" dirty="0">
                <a:solidFill>
                  <a:srgbClr val="EBEBEB"/>
                </a:solidFill>
              </a:rPr>
              <a:t>ECE5268</a:t>
            </a:r>
          </a:p>
          <a:p>
            <a:r>
              <a:rPr lang="en-US" dirty="0">
                <a:solidFill>
                  <a:srgbClr val="EBEBEB"/>
                </a:solidFill>
              </a:rPr>
              <a:t>Dr. Anagnostopoulos</a:t>
            </a:r>
          </a:p>
          <a:p>
            <a:r>
              <a:rPr lang="en-US" dirty="0">
                <a:solidFill>
                  <a:srgbClr val="EBEBEB"/>
                </a:solidFill>
              </a:rPr>
              <a:t>Individual Class Project Topic</a:t>
            </a:r>
          </a:p>
        </p:txBody>
      </p:sp>
      <p:sp>
        <p:nvSpPr>
          <p:cNvPr id="3" name="Title 1">
            <a:extLst>
              <a:ext uri="{FF2B5EF4-FFF2-40B4-BE49-F238E27FC236}">
                <a16:creationId xmlns:a16="http://schemas.microsoft.com/office/drawing/2014/main" id="{12DA7902-9289-44B9-88AF-0F305EC073DD}"/>
              </a:ext>
            </a:extLst>
          </p:cNvPr>
          <p:cNvSpPr txBox="1">
            <a:spLocks/>
          </p:cNvSpPr>
          <p:nvPr/>
        </p:nvSpPr>
        <p:spPr>
          <a:xfrm>
            <a:off x="5958863" y="651752"/>
            <a:ext cx="2747392" cy="2777248"/>
          </a:xfrm>
          <a:prstGeom prst="rect">
            <a:avLst/>
          </a:prstGeom>
        </p:spPr>
        <p:txBody>
          <a:bodyPr anchor="b">
            <a:normAutofit/>
          </a:bodyPr>
          <a:lst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FFF"/>
                </a:solidFill>
              </a:rPr>
              <a:t>Super resolution using CNN</a:t>
            </a:r>
          </a:p>
        </p:txBody>
      </p:sp>
    </p:spTree>
    <p:extLst>
      <p:ext uri="{BB962C8B-B14F-4D97-AF65-F5344CB8AC3E}">
        <p14:creationId xmlns:p14="http://schemas.microsoft.com/office/powerpoint/2010/main" val="8192418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9D46D-1BC4-497D-A28C-4DC169D30C08}"/>
              </a:ext>
            </a:extLst>
          </p:cNvPr>
          <p:cNvSpPr>
            <a:spLocks noGrp="1"/>
          </p:cNvSpPr>
          <p:nvPr>
            <p:ph type="title"/>
          </p:nvPr>
        </p:nvSpPr>
        <p:spPr>
          <a:xfrm>
            <a:off x="581192" y="687474"/>
            <a:ext cx="7989752" cy="537477"/>
          </a:xfrm>
        </p:spPr>
        <p:txBody>
          <a:bodyPr/>
          <a:lstStyle/>
          <a:p>
            <a:r>
              <a:rPr lang="en-US" dirty="0"/>
              <a:t>Test</a:t>
            </a:r>
          </a:p>
        </p:txBody>
      </p:sp>
      <p:sp>
        <p:nvSpPr>
          <p:cNvPr id="3" name="Date Placeholder 6">
            <a:extLst>
              <a:ext uri="{FF2B5EF4-FFF2-40B4-BE49-F238E27FC236}">
                <a16:creationId xmlns:a16="http://schemas.microsoft.com/office/drawing/2014/main" id="{6903AD32-9682-47D7-AA50-BF5B932AFCA9}"/>
              </a:ext>
            </a:extLst>
          </p:cNvPr>
          <p:cNvSpPr>
            <a:spLocks noGrp="1"/>
          </p:cNvSpPr>
          <p:nvPr>
            <p:ph type="dt" sz="half" idx="10"/>
          </p:nvPr>
        </p:nvSpPr>
        <p:spPr>
          <a:xfrm>
            <a:off x="5559327" y="6482653"/>
            <a:ext cx="2133600" cy="365125"/>
          </a:xfrm>
        </p:spPr>
        <p:txBody>
          <a:bodyPr/>
          <a:lstStyle/>
          <a:p>
            <a:fld id="{EDBAC8D9-C124-4B74-9CB9-474FDD0AD4C5}" type="datetime1">
              <a:rPr lang="en-US" smtClean="0"/>
              <a:t>4/19/2021</a:t>
            </a:fld>
            <a:endParaRPr lang="en-US" dirty="0"/>
          </a:p>
        </p:txBody>
      </p:sp>
      <p:sp>
        <p:nvSpPr>
          <p:cNvPr id="4" name="Footer Placeholder 7">
            <a:extLst>
              <a:ext uri="{FF2B5EF4-FFF2-40B4-BE49-F238E27FC236}">
                <a16:creationId xmlns:a16="http://schemas.microsoft.com/office/drawing/2014/main" id="{160DCE5B-CF28-4038-B395-EAE5EF6CA50D}"/>
              </a:ext>
            </a:extLst>
          </p:cNvPr>
          <p:cNvSpPr>
            <a:spLocks noGrp="1"/>
          </p:cNvSpPr>
          <p:nvPr>
            <p:ph type="ftr" sz="quarter" idx="11"/>
          </p:nvPr>
        </p:nvSpPr>
        <p:spPr>
          <a:xfrm>
            <a:off x="581192" y="6478327"/>
            <a:ext cx="4870585" cy="365125"/>
          </a:xfrm>
          <a:ln>
            <a:noFill/>
          </a:ln>
        </p:spPr>
        <p:txBody>
          <a:bodyPr/>
          <a:lstStyle/>
          <a:p>
            <a:r>
              <a:rPr lang="en-US" dirty="0"/>
              <a:t>Super Resolution</a:t>
            </a:r>
          </a:p>
        </p:txBody>
      </p:sp>
      <p:sp>
        <p:nvSpPr>
          <p:cNvPr id="5" name="Slide Number Placeholder 8">
            <a:extLst>
              <a:ext uri="{FF2B5EF4-FFF2-40B4-BE49-F238E27FC236}">
                <a16:creationId xmlns:a16="http://schemas.microsoft.com/office/drawing/2014/main" id="{31EF2E07-57A6-41D1-B07A-B29607FACD9C}"/>
              </a:ext>
            </a:extLst>
          </p:cNvPr>
          <p:cNvSpPr>
            <a:spLocks noGrp="1"/>
          </p:cNvSpPr>
          <p:nvPr>
            <p:ph type="sldNum" sz="quarter" idx="12"/>
          </p:nvPr>
        </p:nvSpPr>
        <p:spPr>
          <a:xfrm>
            <a:off x="7800476" y="6482653"/>
            <a:ext cx="770468" cy="365125"/>
          </a:xfrm>
        </p:spPr>
        <p:txBody>
          <a:bodyPr/>
          <a:lstStyle/>
          <a:p>
            <a:fld id="{D57F1E4F-1CFF-5643-939E-217C01CDF565}" type="slidenum">
              <a:rPr lang="en-US" smtClean="0"/>
              <a:pPr/>
              <a:t>10</a:t>
            </a:fld>
            <a:endParaRPr lang="en-US" dirty="0"/>
          </a:p>
        </p:txBody>
      </p:sp>
      <p:sp>
        <p:nvSpPr>
          <p:cNvPr id="6" name="TextBox 5">
            <a:extLst>
              <a:ext uri="{FF2B5EF4-FFF2-40B4-BE49-F238E27FC236}">
                <a16:creationId xmlns:a16="http://schemas.microsoft.com/office/drawing/2014/main" id="{043A1144-46A6-4309-B0C2-699634DD5EC7}"/>
              </a:ext>
            </a:extLst>
          </p:cNvPr>
          <p:cNvSpPr txBox="1"/>
          <p:nvPr/>
        </p:nvSpPr>
        <p:spPr>
          <a:xfrm>
            <a:off x="577124" y="1425927"/>
            <a:ext cx="7873540" cy="707886"/>
          </a:xfrm>
          <a:prstGeom prst="rect">
            <a:avLst/>
          </a:prstGeom>
          <a:noFill/>
        </p:spPr>
        <p:txBody>
          <a:bodyPr wrap="square" rtlCol="0">
            <a:spAutoFit/>
          </a:bodyPr>
          <a:lstStyle/>
          <a:p>
            <a:pPr algn="l"/>
            <a:r>
              <a:rPr lang="en-US" sz="2000" dirty="0">
                <a:latin typeface="Arial" panose="020B0604020202020204" pitchFamily="34" charset="0"/>
                <a:cs typeface="Arial" panose="020B0604020202020204" pitchFamily="34" charset="0"/>
              </a:rPr>
              <a:t>Performing magnification via super resolution produced a slightly lower image quality than bicubic interpolation.</a:t>
            </a:r>
          </a:p>
        </p:txBody>
      </p:sp>
      <p:pic>
        <p:nvPicPr>
          <p:cNvPr id="8" name="Picture 7">
            <a:extLst>
              <a:ext uri="{FF2B5EF4-FFF2-40B4-BE49-F238E27FC236}">
                <a16:creationId xmlns:a16="http://schemas.microsoft.com/office/drawing/2014/main" id="{E979A247-CCD8-4A3E-A9A5-7FD3B896637F}"/>
              </a:ext>
            </a:extLst>
          </p:cNvPr>
          <p:cNvPicPr>
            <a:picLocks noChangeAspect="1"/>
          </p:cNvPicPr>
          <p:nvPr/>
        </p:nvPicPr>
        <p:blipFill>
          <a:blip r:embed="rId2"/>
          <a:srcRect/>
          <a:stretch/>
        </p:blipFill>
        <p:spPr>
          <a:xfrm>
            <a:off x="714742" y="1940820"/>
            <a:ext cx="4870585" cy="4870585"/>
          </a:xfrm>
          <a:prstGeom prst="rect">
            <a:avLst/>
          </a:prstGeom>
        </p:spPr>
      </p:pic>
      <p:sp>
        <p:nvSpPr>
          <p:cNvPr id="9" name="Rectangle: Folded Corner 8">
            <a:extLst>
              <a:ext uri="{FF2B5EF4-FFF2-40B4-BE49-F238E27FC236}">
                <a16:creationId xmlns:a16="http://schemas.microsoft.com/office/drawing/2014/main" id="{999AD450-B555-45CE-91F7-111C8A870CB6}"/>
              </a:ext>
            </a:extLst>
          </p:cNvPr>
          <p:cNvSpPr/>
          <p:nvPr/>
        </p:nvSpPr>
        <p:spPr>
          <a:xfrm>
            <a:off x="6080876" y="4214191"/>
            <a:ext cx="2348382" cy="2083921"/>
          </a:xfrm>
          <a:prstGeom prst="foldedCorner">
            <a:avLst/>
          </a:prstGeom>
          <a:solidFill>
            <a:srgbClr val="FF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PSNR</a:t>
            </a:r>
            <a:endParaRPr lang="en-US" sz="1400" dirty="0">
              <a:solidFill>
                <a:schemeClr val="tx1"/>
              </a:solidFill>
            </a:endParaRPr>
          </a:p>
          <a:p>
            <a:r>
              <a:rPr lang="en-US" sz="1400" dirty="0">
                <a:solidFill>
                  <a:schemeClr val="tx1"/>
                </a:solidFill>
              </a:rPr>
              <a:t>Bicubic: 25.1</a:t>
            </a:r>
          </a:p>
          <a:p>
            <a:r>
              <a:rPr lang="en-US" sz="1400" dirty="0">
                <a:solidFill>
                  <a:schemeClr val="tx1"/>
                </a:solidFill>
              </a:rPr>
              <a:t>Super Resolution: 20.3</a:t>
            </a:r>
          </a:p>
          <a:p>
            <a:endParaRPr lang="en-US" sz="1400" dirty="0">
              <a:solidFill>
                <a:schemeClr val="tx1"/>
              </a:solidFill>
            </a:endParaRPr>
          </a:p>
          <a:p>
            <a:r>
              <a:rPr lang="en-US" sz="1400" b="1" dirty="0">
                <a:solidFill>
                  <a:schemeClr val="tx1"/>
                </a:solidFill>
              </a:rPr>
              <a:t>Note: </a:t>
            </a:r>
            <a:r>
              <a:rPr lang="en-US" sz="1400" dirty="0">
                <a:solidFill>
                  <a:schemeClr val="tx1"/>
                </a:solidFill>
              </a:rPr>
              <a:t>Image PSNR is lower than model training PSNR.</a:t>
            </a:r>
          </a:p>
        </p:txBody>
      </p:sp>
    </p:spTree>
    <p:extLst>
      <p:ext uri="{BB962C8B-B14F-4D97-AF65-F5344CB8AC3E}">
        <p14:creationId xmlns:p14="http://schemas.microsoft.com/office/powerpoint/2010/main" val="16846058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9D46D-1BC4-497D-A28C-4DC169D30C08}"/>
              </a:ext>
            </a:extLst>
          </p:cNvPr>
          <p:cNvSpPr>
            <a:spLocks noGrp="1"/>
          </p:cNvSpPr>
          <p:nvPr>
            <p:ph type="title"/>
          </p:nvPr>
        </p:nvSpPr>
        <p:spPr>
          <a:xfrm>
            <a:off x="581192" y="687474"/>
            <a:ext cx="7989752" cy="537477"/>
          </a:xfrm>
        </p:spPr>
        <p:txBody>
          <a:bodyPr/>
          <a:lstStyle/>
          <a:p>
            <a:r>
              <a:rPr lang="en-US" dirty="0"/>
              <a:t>References</a:t>
            </a:r>
          </a:p>
        </p:txBody>
      </p:sp>
      <p:sp>
        <p:nvSpPr>
          <p:cNvPr id="3" name="Date Placeholder 6">
            <a:extLst>
              <a:ext uri="{FF2B5EF4-FFF2-40B4-BE49-F238E27FC236}">
                <a16:creationId xmlns:a16="http://schemas.microsoft.com/office/drawing/2014/main" id="{6903AD32-9682-47D7-AA50-BF5B932AFCA9}"/>
              </a:ext>
            </a:extLst>
          </p:cNvPr>
          <p:cNvSpPr>
            <a:spLocks noGrp="1"/>
          </p:cNvSpPr>
          <p:nvPr>
            <p:ph type="dt" sz="half" idx="10"/>
          </p:nvPr>
        </p:nvSpPr>
        <p:spPr>
          <a:xfrm>
            <a:off x="5559327" y="6482653"/>
            <a:ext cx="2133600" cy="365125"/>
          </a:xfrm>
        </p:spPr>
        <p:txBody>
          <a:bodyPr/>
          <a:lstStyle/>
          <a:p>
            <a:fld id="{EDBAC8D9-C124-4B74-9CB9-474FDD0AD4C5}" type="datetime1">
              <a:rPr lang="en-US" smtClean="0"/>
              <a:t>4/19/2021</a:t>
            </a:fld>
            <a:endParaRPr lang="en-US" dirty="0"/>
          </a:p>
        </p:txBody>
      </p:sp>
      <p:sp>
        <p:nvSpPr>
          <p:cNvPr id="4" name="Footer Placeholder 7">
            <a:extLst>
              <a:ext uri="{FF2B5EF4-FFF2-40B4-BE49-F238E27FC236}">
                <a16:creationId xmlns:a16="http://schemas.microsoft.com/office/drawing/2014/main" id="{160DCE5B-CF28-4038-B395-EAE5EF6CA50D}"/>
              </a:ext>
            </a:extLst>
          </p:cNvPr>
          <p:cNvSpPr>
            <a:spLocks noGrp="1"/>
          </p:cNvSpPr>
          <p:nvPr>
            <p:ph type="ftr" sz="quarter" idx="11"/>
          </p:nvPr>
        </p:nvSpPr>
        <p:spPr>
          <a:xfrm>
            <a:off x="581192" y="6478327"/>
            <a:ext cx="4870585" cy="365125"/>
          </a:xfrm>
          <a:ln>
            <a:noFill/>
          </a:ln>
        </p:spPr>
        <p:txBody>
          <a:bodyPr/>
          <a:lstStyle/>
          <a:p>
            <a:r>
              <a:rPr lang="en-US" dirty="0"/>
              <a:t>Super Resolution</a:t>
            </a:r>
          </a:p>
        </p:txBody>
      </p:sp>
      <p:sp>
        <p:nvSpPr>
          <p:cNvPr id="5" name="Slide Number Placeholder 8">
            <a:extLst>
              <a:ext uri="{FF2B5EF4-FFF2-40B4-BE49-F238E27FC236}">
                <a16:creationId xmlns:a16="http://schemas.microsoft.com/office/drawing/2014/main" id="{31EF2E07-57A6-41D1-B07A-B29607FACD9C}"/>
              </a:ext>
            </a:extLst>
          </p:cNvPr>
          <p:cNvSpPr>
            <a:spLocks noGrp="1"/>
          </p:cNvSpPr>
          <p:nvPr>
            <p:ph type="sldNum" sz="quarter" idx="12"/>
          </p:nvPr>
        </p:nvSpPr>
        <p:spPr>
          <a:xfrm>
            <a:off x="7800476" y="6482653"/>
            <a:ext cx="770468" cy="365125"/>
          </a:xfrm>
        </p:spPr>
        <p:txBody>
          <a:bodyPr/>
          <a:lstStyle/>
          <a:p>
            <a:fld id="{D57F1E4F-1CFF-5643-939E-217C01CDF565}" type="slidenum">
              <a:rPr lang="en-US" smtClean="0"/>
              <a:pPr/>
              <a:t>11</a:t>
            </a:fld>
            <a:endParaRPr lang="en-US" dirty="0"/>
          </a:p>
        </p:txBody>
      </p:sp>
      <p:sp>
        <p:nvSpPr>
          <p:cNvPr id="6" name="TextBox 5">
            <a:extLst>
              <a:ext uri="{FF2B5EF4-FFF2-40B4-BE49-F238E27FC236}">
                <a16:creationId xmlns:a16="http://schemas.microsoft.com/office/drawing/2014/main" id="{043A1144-46A6-4309-B0C2-699634DD5EC7}"/>
              </a:ext>
            </a:extLst>
          </p:cNvPr>
          <p:cNvSpPr txBox="1"/>
          <p:nvPr/>
        </p:nvSpPr>
        <p:spPr>
          <a:xfrm>
            <a:off x="577124" y="1425927"/>
            <a:ext cx="7989752" cy="4401205"/>
          </a:xfrm>
          <a:prstGeom prst="rect">
            <a:avLst/>
          </a:prstGeom>
          <a:noFill/>
        </p:spPr>
        <p:txBody>
          <a:bodyPr wrap="square" rtlCol="0">
            <a:spAutoFit/>
          </a:bodyPr>
          <a:lstStyle/>
          <a:p>
            <a:pPr marL="285750" indent="-285750" algn="l">
              <a:buFont typeface="Arial" panose="020B0604020202020204" pitchFamily="34" charset="0"/>
              <a:buChar char="•"/>
            </a:pPr>
            <a:r>
              <a:rPr lang="en-US" sz="2000" dirty="0">
                <a:latin typeface="Arial" panose="020B0604020202020204" pitchFamily="34" charset="0"/>
                <a:cs typeface="Arial" panose="020B0604020202020204" pitchFamily="34" charset="0"/>
              </a:rPr>
              <a:t>C. Dong, C. C. Loy, K. He and X. Tang, "</a:t>
            </a:r>
            <a:r>
              <a:rPr lang="en-US" sz="2000" dirty="0">
                <a:latin typeface="Arial" panose="020B0604020202020204" pitchFamily="34" charset="0"/>
                <a:cs typeface="Arial" panose="020B0604020202020204" pitchFamily="34" charset="0"/>
                <a:hlinkClick r:id="rId2"/>
              </a:rPr>
              <a:t>Image Super-Resolution Using Deep Convolutional Networks</a:t>
            </a:r>
            <a:r>
              <a:rPr lang="en-US" sz="2000" dirty="0">
                <a:latin typeface="Arial" panose="020B0604020202020204" pitchFamily="34" charset="0"/>
                <a:cs typeface="Arial" panose="020B0604020202020204" pitchFamily="34" charset="0"/>
              </a:rPr>
              <a:t>," in IEEE Transactions on Pattern Analysis and Machine Intelligence, vol. 38, no. 2, pp. 295-307, 1 Feb. 2016, </a:t>
            </a:r>
            <a:r>
              <a:rPr lang="en-US" sz="2000" dirty="0" err="1">
                <a:latin typeface="Arial" panose="020B0604020202020204" pitchFamily="34" charset="0"/>
                <a:cs typeface="Arial" panose="020B0604020202020204" pitchFamily="34" charset="0"/>
              </a:rPr>
              <a:t>doi</a:t>
            </a:r>
            <a:r>
              <a:rPr lang="en-US" sz="2000" dirty="0">
                <a:latin typeface="Arial" panose="020B0604020202020204" pitchFamily="34" charset="0"/>
                <a:cs typeface="Arial" panose="020B0604020202020204" pitchFamily="34" charset="0"/>
              </a:rPr>
              <a:t>: 10.1109/TPAMI.2015.2439281.</a:t>
            </a:r>
          </a:p>
          <a:p>
            <a:pPr marL="285750" indent="-285750" algn="l">
              <a:buFont typeface="Arial" panose="020B0604020202020204" pitchFamily="34" charset="0"/>
              <a:buChar char="•"/>
            </a:pPr>
            <a:r>
              <a:rPr lang="en-US" sz="2000" dirty="0">
                <a:latin typeface="Arial" panose="020B0604020202020204" pitchFamily="34" charset="0"/>
                <a:cs typeface="Arial" panose="020B0604020202020204" pitchFamily="34" charset="0"/>
              </a:rPr>
              <a:t>Goose, Mr. “</a:t>
            </a:r>
            <a:r>
              <a:rPr lang="en-US" sz="2000" dirty="0" err="1">
                <a:latin typeface="Arial" panose="020B0604020202020204" pitchFamily="34" charset="0"/>
                <a:cs typeface="Arial" panose="020B0604020202020204" pitchFamily="34" charset="0"/>
              </a:rPr>
              <a:t>AlexOnly_Greyscale</a:t>
            </a:r>
            <a:r>
              <a:rPr lang="en-US" sz="2000" dirty="0">
                <a:latin typeface="Arial" panose="020B0604020202020204" pitchFamily="34" charset="0"/>
                <a:cs typeface="Arial" panose="020B0604020202020204" pitchFamily="34" charset="0"/>
              </a:rPr>
              <a:t>,” January 22, 2020. </a:t>
            </a:r>
            <a:r>
              <a:rPr lang="en-US" sz="2000" dirty="0">
                <a:latin typeface="Arial" panose="020B0604020202020204" pitchFamily="34" charset="0"/>
                <a:cs typeface="Arial" panose="020B0604020202020204" pitchFamily="34" charset="0"/>
                <a:hlinkClick r:id="rId3"/>
              </a:rPr>
              <a:t>https://www.kaggle.com/spaceengineer1/alexonly-greyscale</a:t>
            </a:r>
            <a:r>
              <a:rPr lang="en-US" sz="2000" dirty="0">
                <a:latin typeface="Arial" panose="020B0604020202020204" pitchFamily="34" charset="0"/>
                <a:cs typeface="Arial" panose="020B0604020202020204" pitchFamily="34" charset="0"/>
              </a:rPr>
              <a:t>.</a:t>
            </a:r>
          </a:p>
          <a:p>
            <a:pPr marL="285750" indent="-285750" algn="l">
              <a:buFont typeface="Arial" panose="020B0604020202020204" pitchFamily="34" charset="0"/>
              <a:buChar char="•"/>
            </a:pPr>
            <a:r>
              <a:rPr lang="en-US" sz="2000" dirty="0">
                <a:latin typeface="Arial" panose="020B0604020202020204" pitchFamily="34" charset="0"/>
                <a:cs typeface="Arial" panose="020B0604020202020204" pitchFamily="34" charset="0"/>
              </a:rPr>
              <a:t>Long, </a:t>
            </a:r>
            <a:r>
              <a:rPr lang="en-US" sz="2000" dirty="0" err="1">
                <a:latin typeface="Arial" panose="020B0604020202020204" pitchFamily="34" charset="0"/>
                <a:cs typeface="Arial" panose="020B0604020202020204" pitchFamily="34" charset="0"/>
              </a:rPr>
              <a:t>Xingyu</a:t>
            </a:r>
            <a:r>
              <a:rPr lang="en-US" sz="2000" dirty="0">
                <a:latin typeface="Arial" panose="020B0604020202020204" pitchFamily="34" charset="0"/>
                <a:cs typeface="Arial" panose="020B0604020202020204" pitchFamily="34" charset="0"/>
              </a:rPr>
              <a:t>. “Image Super-Resolution Using an Efficient Sub-Pixel CNN,” 2020. </a:t>
            </a:r>
            <a:r>
              <a:rPr lang="en-US" sz="2000" dirty="0">
                <a:latin typeface="Arial" panose="020B0604020202020204" pitchFamily="34" charset="0"/>
                <a:cs typeface="Arial" panose="020B0604020202020204" pitchFamily="34" charset="0"/>
                <a:hlinkClick r:id="rId4"/>
              </a:rPr>
              <a:t>https://keras.io/examples/vision/super_resolution_sub_pixel/</a:t>
            </a:r>
            <a:r>
              <a:rPr lang="en-US" sz="20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US" sz="2000" dirty="0">
                <a:effectLst/>
              </a:rPr>
              <a:t>Hemphill, Richard. “</a:t>
            </a:r>
            <a:r>
              <a:rPr lang="en-US" sz="2000" dirty="0" err="1">
                <a:effectLst/>
              </a:rPr>
              <a:t>Richardhemphill</a:t>
            </a:r>
            <a:r>
              <a:rPr lang="en-US" sz="2000" dirty="0">
                <a:effectLst/>
              </a:rPr>
              <a:t>/</a:t>
            </a:r>
            <a:r>
              <a:rPr lang="en-US" sz="2000" dirty="0" err="1">
                <a:effectLst/>
              </a:rPr>
              <a:t>SuperResolution</a:t>
            </a:r>
            <a:r>
              <a:rPr lang="en-US" sz="2000" dirty="0">
                <a:effectLst/>
              </a:rPr>
              <a:t>.” GitHub. Accessed April 11, 2021. </a:t>
            </a:r>
            <a:r>
              <a:rPr lang="en-US" sz="2000" dirty="0">
                <a:effectLst/>
                <a:hlinkClick r:id="rId5"/>
              </a:rPr>
              <a:t>https://github.com/richardhemphill/SuperResolution</a:t>
            </a:r>
            <a:r>
              <a:rPr lang="en-US" sz="2000" dirty="0">
                <a:effectLst/>
              </a:rPr>
              <a:t>. </a:t>
            </a:r>
          </a:p>
          <a:p>
            <a:pPr marL="285750" indent="-285750">
              <a:buFont typeface="Arial" panose="020B0604020202020204" pitchFamily="34" charset="0"/>
              <a:buChar char="•"/>
            </a:pPr>
            <a:r>
              <a:rPr lang="en-US" sz="2000" dirty="0">
                <a:effectLst/>
              </a:rPr>
              <a:t>Daniel, Jeff. Medium. Accessed April 11, 2021. </a:t>
            </a:r>
            <a:r>
              <a:rPr lang="en-US" sz="2000" dirty="0">
                <a:effectLst/>
                <a:hlinkClick r:id="rId6"/>
              </a:rPr>
              <a:t>https://medium.com/@jeff.daniel77/accessing-the-kaggle-com-api-with-jupyter-notebook-on-windows-d6f330bc6953</a:t>
            </a:r>
            <a:r>
              <a:rPr lang="en-US" sz="2000" dirty="0">
                <a:effectLst/>
              </a:rPr>
              <a:t>. </a:t>
            </a:r>
          </a:p>
        </p:txBody>
      </p:sp>
    </p:spTree>
    <p:extLst>
      <p:ext uri="{BB962C8B-B14F-4D97-AF65-F5344CB8AC3E}">
        <p14:creationId xmlns:p14="http://schemas.microsoft.com/office/powerpoint/2010/main" val="2059108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9D46D-1BC4-497D-A28C-4DC169D30C08}"/>
              </a:ext>
            </a:extLst>
          </p:cNvPr>
          <p:cNvSpPr>
            <a:spLocks noGrp="1"/>
          </p:cNvSpPr>
          <p:nvPr>
            <p:ph type="title"/>
          </p:nvPr>
        </p:nvSpPr>
        <p:spPr>
          <a:xfrm>
            <a:off x="581192" y="687474"/>
            <a:ext cx="7989752" cy="537477"/>
          </a:xfrm>
        </p:spPr>
        <p:txBody>
          <a:bodyPr/>
          <a:lstStyle/>
          <a:p>
            <a:r>
              <a:rPr lang="en-US" dirty="0"/>
              <a:t>Description</a:t>
            </a:r>
          </a:p>
        </p:txBody>
      </p:sp>
      <p:sp>
        <p:nvSpPr>
          <p:cNvPr id="3" name="Date Placeholder 6">
            <a:extLst>
              <a:ext uri="{FF2B5EF4-FFF2-40B4-BE49-F238E27FC236}">
                <a16:creationId xmlns:a16="http://schemas.microsoft.com/office/drawing/2014/main" id="{6903AD32-9682-47D7-AA50-BF5B932AFCA9}"/>
              </a:ext>
            </a:extLst>
          </p:cNvPr>
          <p:cNvSpPr>
            <a:spLocks noGrp="1"/>
          </p:cNvSpPr>
          <p:nvPr>
            <p:ph type="dt" sz="half" idx="10"/>
          </p:nvPr>
        </p:nvSpPr>
        <p:spPr>
          <a:xfrm>
            <a:off x="5559327" y="6482653"/>
            <a:ext cx="2133600" cy="365125"/>
          </a:xfrm>
        </p:spPr>
        <p:txBody>
          <a:bodyPr/>
          <a:lstStyle/>
          <a:p>
            <a:fld id="{EDBAC8D9-C124-4B74-9CB9-474FDD0AD4C5}" type="datetime1">
              <a:rPr lang="en-US" smtClean="0"/>
              <a:t>4/19/2021</a:t>
            </a:fld>
            <a:endParaRPr lang="en-US" dirty="0"/>
          </a:p>
        </p:txBody>
      </p:sp>
      <p:sp>
        <p:nvSpPr>
          <p:cNvPr id="4" name="Footer Placeholder 7">
            <a:extLst>
              <a:ext uri="{FF2B5EF4-FFF2-40B4-BE49-F238E27FC236}">
                <a16:creationId xmlns:a16="http://schemas.microsoft.com/office/drawing/2014/main" id="{160DCE5B-CF28-4038-B395-EAE5EF6CA50D}"/>
              </a:ext>
            </a:extLst>
          </p:cNvPr>
          <p:cNvSpPr>
            <a:spLocks noGrp="1"/>
          </p:cNvSpPr>
          <p:nvPr>
            <p:ph type="ftr" sz="quarter" idx="11"/>
          </p:nvPr>
        </p:nvSpPr>
        <p:spPr>
          <a:xfrm>
            <a:off x="581192" y="6478327"/>
            <a:ext cx="4870585" cy="365125"/>
          </a:xfrm>
          <a:ln>
            <a:noFill/>
          </a:ln>
        </p:spPr>
        <p:txBody>
          <a:bodyPr/>
          <a:lstStyle/>
          <a:p>
            <a:r>
              <a:rPr lang="en-US" dirty="0"/>
              <a:t>Super Resolution</a:t>
            </a:r>
          </a:p>
        </p:txBody>
      </p:sp>
      <p:sp>
        <p:nvSpPr>
          <p:cNvPr id="5" name="Slide Number Placeholder 8">
            <a:extLst>
              <a:ext uri="{FF2B5EF4-FFF2-40B4-BE49-F238E27FC236}">
                <a16:creationId xmlns:a16="http://schemas.microsoft.com/office/drawing/2014/main" id="{31EF2E07-57A6-41D1-B07A-B29607FACD9C}"/>
              </a:ext>
            </a:extLst>
          </p:cNvPr>
          <p:cNvSpPr>
            <a:spLocks noGrp="1"/>
          </p:cNvSpPr>
          <p:nvPr>
            <p:ph type="sldNum" sz="quarter" idx="12"/>
          </p:nvPr>
        </p:nvSpPr>
        <p:spPr>
          <a:xfrm>
            <a:off x="7800476" y="6482653"/>
            <a:ext cx="770468" cy="365125"/>
          </a:xfrm>
        </p:spPr>
        <p:txBody>
          <a:bodyPr/>
          <a:lstStyle/>
          <a:p>
            <a:fld id="{D57F1E4F-1CFF-5643-939E-217C01CDF565}" type="slidenum">
              <a:rPr lang="en-US" smtClean="0"/>
              <a:pPr/>
              <a:t>2</a:t>
            </a:fld>
            <a:endParaRPr lang="en-US" dirty="0"/>
          </a:p>
        </p:txBody>
      </p:sp>
      <p:sp>
        <p:nvSpPr>
          <p:cNvPr id="6" name="TextBox 5">
            <a:extLst>
              <a:ext uri="{FF2B5EF4-FFF2-40B4-BE49-F238E27FC236}">
                <a16:creationId xmlns:a16="http://schemas.microsoft.com/office/drawing/2014/main" id="{043A1144-46A6-4309-B0C2-699634DD5EC7}"/>
              </a:ext>
            </a:extLst>
          </p:cNvPr>
          <p:cNvSpPr txBox="1"/>
          <p:nvPr/>
        </p:nvSpPr>
        <p:spPr>
          <a:xfrm>
            <a:off x="577124" y="1433301"/>
            <a:ext cx="7989752"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Using small-sized grayscale images, construct a CNN-based architecture that will magnify and enhance the images by a factor of 2. </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p:txBody>
      </p:sp>
      <p:pic>
        <p:nvPicPr>
          <p:cNvPr id="17" name="Picture 16">
            <a:extLst>
              <a:ext uri="{FF2B5EF4-FFF2-40B4-BE49-F238E27FC236}">
                <a16:creationId xmlns:a16="http://schemas.microsoft.com/office/drawing/2014/main" id="{0B56360C-8A28-4F03-9C5F-F8FD2D8DADC5}"/>
              </a:ext>
            </a:extLst>
          </p:cNvPr>
          <p:cNvPicPr>
            <a:picLocks noChangeAspect="1"/>
          </p:cNvPicPr>
          <p:nvPr/>
        </p:nvPicPr>
        <p:blipFill>
          <a:blip r:embed="rId2"/>
          <a:stretch>
            <a:fillRect/>
          </a:stretch>
        </p:blipFill>
        <p:spPr>
          <a:xfrm>
            <a:off x="4572000" y="2673756"/>
            <a:ext cx="1828800" cy="1828800"/>
          </a:xfrm>
          <a:prstGeom prst="rect">
            <a:avLst/>
          </a:prstGeom>
        </p:spPr>
      </p:pic>
      <p:pic>
        <p:nvPicPr>
          <p:cNvPr id="15" name="Picture 14">
            <a:extLst>
              <a:ext uri="{FF2B5EF4-FFF2-40B4-BE49-F238E27FC236}">
                <a16:creationId xmlns:a16="http://schemas.microsoft.com/office/drawing/2014/main" id="{AF829230-7465-4BAF-A95A-4FC040493512}"/>
              </a:ext>
            </a:extLst>
          </p:cNvPr>
          <p:cNvPicPr>
            <a:picLocks noChangeAspect="1"/>
          </p:cNvPicPr>
          <p:nvPr/>
        </p:nvPicPr>
        <p:blipFill>
          <a:blip r:embed="rId3"/>
          <a:stretch>
            <a:fillRect/>
          </a:stretch>
        </p:blipFill>
        <p:spPr>
          <a:xfrm>
            <a:off x="4572000" y="4651195"/>
            <a:ext cx="1828800" cy="1828800"/>
          </a:xfrm>
          <a:prstGeom prst="rect">
            <a:avLst/>
          </a:prstGeom>
          <a:ln w="31750">
            <a:solidFill>
              <a:srgbClr val="FF0000"/>
            </a:solidFill>
          </a:ln>
        </p:spPr>
      </p:pic>
      <p:sp>
        <p:nvSpPr>
          <p:cNvPr id="32" name="TextBox 31">
            <a:extLst>
              <a:ext uri="{FF2B5EF4-FFF2-40B4-BE49-F238E27FC236}">
                <a16:creationId xmlns:a16="http://schemas.microsoft.com/office/drawing/2014/main" id="{C0784228-ADBD-4DEB-B108-34165A88EF8A}"/>
              </a:ext>
            </a:extLst>
          </p:cNvPr>
          <p:cNvSpPr txBox="1"/>
          <p:nvPr/>
        </p:nvSpPr>
        <p:spPr>
          <a:xfrm>
            <a:off x="577123" y="2305325"/>
            <a:ext cx="1828800" cy="369332"/>
          </a:xfrm>
          <a:prstGeom prst="rect">
            <a:avLst/>
          </a:prstGeom>
          <a:noFill/>
        </p:spPr>
        <p:txBody>
          <a:bodyPr wrap="square" rtlCol="0">
            <a:spAutoFit/>
          </a:bodyPr>
          <a:lstStyle/>
          <a:p>
            <a:pPr algn="ctr"/>
            <a:r>
              <a:rPr lang="en-US" dirty="0"/>
              <a:t>Original Image</a:t>
            </a:r>
          </a:p>
        </p:txBody>
      </p:sp>
      <p:sp>
        <p:nvSpPr>
          <p:cNvPr id="33" name="TextBox 32">
            <a:extLst>
              <a:ext uri="{FF2B5EF4-FFF2-40B4-BE49-F238E27FC236}">
                <a16:creationId xmlns:a16="http://schemas.microsoft.com/office/drawing/2014/main" id="{CB72F240-6011-4D71-ADFA-B51C40DF6D0B}"/>
              </a:ext>
            </a:extLst>
          </p:cNvPr>
          <p:cNvSpPr txBox="1"/>
          <p:nvPr/>
        </p:nvSpPr>
        <p:spPr>
          <a:xfrm>
            <a:off x="4572000" y="2297698"/>
            <a:ext cx="1828800" cy="369332"/>
          </a:xfrm>
          <a:prstGeom prst="rect">
            <a:avLst/>
          </a:prstGeom>
          <a:noFill/>
        </p:spPr>
        <p:txBody>
          <a:bodyPr wrap="square" rtlCol="0">
            <a:spAutoFit/>
          </a:bodyPr>
          <a:lstStyle/>
          <a:p>
            <a:pPr algn="ctr"/>
            <a:r>
              <a:rPr lang="en-US" dirty="0"/>
              <a:t>Magnified Image</a:t>
            </a:r>
          </a:p>
        </p:txBody>
      </p:sp>
      <p:sp>
        <p:nvSpPr>
          <p:cNvPr id="34" name="TextBox 33">
            <a:extLst>
              <a:ext uri="{FF2B5EF4-FFF2-40B4-BE49-F238E27FC236}">
                <a16:creationId xmlns:a16="http://schemas.microsoft.com/office/drawing/2014/main" id="{2706F5F2-AD3A-40F5-ADEF-142EA102F08E}"/>
              </a:ext>
            </a:extLst>
          </p:cNvPr>
          <p:cNvSpPr txBox="1"/>
          <p:nvPr/>
        </p:nvSpPr>
        <p:spPr>
          <a:xfrm>
            <a:off x="2564969" y="2307217"/>
            <a:ext cx="1828800" cy="369332"/>
          </a:xfrm>
          <a:prstGeom prst="rect">
            <a:avLst/>
          </a:prstGeom>
          <a:noFill/>
        </p:spPr>
        <p:txBody>
          <a:bodyPr wrap="square" rtlCol="0">
            <a:spAutoFit/>
          </a:bodyPr>
          <a:lstStyle/>
          <a:p>
            <a:pPr algn="ctr"/>
            <a:r>
              <a:rPr lang="en-US" dirty="0"/>
              <a:t>Reduced Image</a:t>
            </a:r>
          </a:p>
        </p:txBody>
      </p:sp>
      <p:pic>
        <p:nvPicPr>
          <p:cNvPr id="36" name="Picture 35">
            <a:extLst>
              <a:ext uri="{FF2B5EF4-FFF2-40B4-BE49-F238E27FC236}">
                <a16:creationId xmlns:a16="http://schemas.microsoft.com/office/drawing/2014/main" id="{ED41A670-7587-4353-8DE4-A87009D2596A}"/>
              </a:ext>
            </a:extLst>
          </p:cNvPr>
          <p:cNvPicPr>
            <a:picLocks noChangeAspect="1"/>
          </p:cNvPicPr>
          <p:nvPr/>
        </p:nvPicPr>
        <p:blipFill>
          <a:blip r:embed="rId4"/>
          <a:stretch>
            <a:fillRect/>
          </a:stretch>
        </p:blipFill>
        <p:spPr>
          <a:xfrm>
            <a:off x="566057" y="4646883"/>
            <a:ext cx="1828800" cy="1828800"/>
          </a:xfrm>
          <a:prstGeom prst="rect">
            <a:avLst/>
          </a:prstGeom>
          <a:ln w="31750">
            <a:solidFill>
              <a:srgbClr val="92D050"/>
            </a:solidFill>
          </a:ln>
        </p:spPr>
      </p:pic>
      <p:pic>
        <p:nvPicPr>
          <p:cNvPr id="40" name="Picture 39">
            <a:extLst>
              <a:ext uri="{FF2B5EF4-FFF2-40B4-BE49-F238E27FC236}">
                <a16:creationId xmlns:a16="http://schemas.microsoft.com/office/drawing/2014/main" id="{EDFCD466-967E-4DD5-AD75-042A88876E5A}"/>
              </a:ext>
            </a:extLst>
          </p:cNvPr>
          <p:cNvPicPr>
            <a:picLocks noChangeAspect="1"/>
          </p:cNvPicPr>
          <p:nvPr/>
        </p:nvPicPr>
        <p:blipFill>
          <a:blip r:embed="rId5"/>
          <a:stretch>
            <a:fillRect/>
          </a:stretch>
        </p:blipFill>
        <p:spPr>
          <a:xfrm>
            <a:off x="566057" y="2649293"/>
            <a:ext cx="1828800" cy="1828800"/>
          </a:xfrm>
          <a:prstGeom prst="rect">
            <a:avLst/>
          </a:prstGeom>
        </p:spPr>
      </p:pic>
      <p:pic>
        <p:nvPicPr>
          <p:cNvPr id="42" name="Picture 41">
            <a:extLst>
              <a:ext uri="{FF2B5EF4-FFF2-40B4-BE49-F238E27FC236}">
                <a16:creationId xmlns:a16="http://schemas.microsoft.com/office/drawing/2014/main" id="{6311E8D5-7CA7-4A69-9973-B872A9469C72}"/>
              </a:ext>
            </a:extLst>
          </p:cNvPr>
          <p:cNvPicPr>
            <a:picLocks noChangeAspect="1"/>
          </p:cNvPicPr>
          <p:nvPr/>
        </p:nvPicPr>
        <p:blipFill>
          <a:blip r:embed="rId6"/>
          <a:stretch>
            <a:fillRect/>
          </a:stretch>
        </p:blipFill>
        <p:spPr>
          <a:xfrm>
            <a:off x="2564969" y="4646883"/>
            <a:ext cx="1828800" cy="1828800"/>
          </a:xfrm>
          <a:prstGeom prst="rect">
            <a:avLst/>
          </a:prstGeom>
          <a:ln w="31750">
            <a:solidFill>
              <a:srgbClr val="00B0F0"/>
            </a:solidFill>
          </a:ln>
        </p:spPr>
      </p:pic>
      <p:pic>
        <p:nvPicPr>
          <p:cNvPr id="44" name="Picture 43">
            <a:extLst>
              <a:ext uri="{FF2B5EF4-FFF2-40B4-BE49-F238E27FC236}">
                <a16:creationId xmlns:a16="http://schemas.microsoft.com/office/drawing/2014/main" id="{B2209176-AC00-4048-81ED-D7394CD4DF72}"/>
              </a:ext>
            </a:extLst>
          </p:cNvPr>
          <p:cNvPicPr>
            <a:picLocks noChangeAspect="1"/>
          </p:cNvPicPr>
          <p:nvPr/>
        </p:nvPicPr>
        <p:blipFill>
          <a:blip r:embed="rId7"/>
          <a:stretch>
            <a:fillRect/>
          </a:stretch>
        </p:blipFill>
        <p:spPr>
          <a:xfrm>
            <a:off x="3022170" y="3131242"/>
            <a:ext cx="914400" cy="914400"/>
          </a:xfrm>
          <a:prstGeom prst="rect">
            <a:avLst/>
          </a:prstGeom>
        </p:spPr>
      </p:pic>
      <p:pic>
        <p:nvPicPr>
          <p:cNvPr id="8" name="Picture 7">
            <a:extLst>
              <a:ext uri="{FF2B5EF4-FFF2-40B4-BE49-F238E27FC236}">
                <a16:creationId xmlns:a16="http://schemas.microsoft.com/office/drawing/2014/main" id="{5E6AC583-9015-4DA6-959A-3D01587B367D}"/>
              </a:ext>
            </a:extLst>
          </p:cNvPr>
          <p:cNvPicPr>
            <a:picLocks noChangeAspect="1"/>
          </p:cNvPicPr>
          <p:nvPr/>
        </p:nvPicPr>
        <p:blipFill>
          <a:blip r:embed="rId8"/>
          <a:stretch>
            <a:fillRect/>
          </a:stretch>
        </p:blipFill>
        <p:spPr>
          <a:xfrm>
            <a:off x="6586780" y="2656269"/>
            <a:ext cx="1828800" cy="1828800"/>
          </a:xfrm>
          <a:prstGeom prst="rect">
            <a:avLst/>
          </a:prstGeom>
        </p:spPr>
      </p:pic>
      <p:pic>
        <p:nvPicPr>
          <p:cNvPr id="18" name="Picture 17">
            <a:extLst>
              <a:ext uri="{FF2B5EF4-FFF2-40B4-BE49-F238E27FC236}">
                <a16:creationId xmlns:a16="http://schemas.microsoft.com/office/drawing/2014/main" id="{BE785E1B-529B-47FA-802B-CE0ACF64FF72}"/>
              </a:ext>
            </a:extLst>
          </p:cNvPr>
          <p:cNvPicPr>
            <a:picLocks noChangeAspect="1"/>
          </p:cNvPicPr>
          <p:nvPr/>
        </p:nvPicPr>
        <p:blipFill>
          <a:blip r:embed="rId4"/>
          <a:stretch>
            <a:fillRect/>
          </a:stretch>
        </p:blipFill>
        <p:spPr>
          <a:xfrm>
            <a:off x="6586780" y="4646883"/>
            <a:ext cx="1828800" cy="1828800"/>
          </a:xfrm>
          <a:prstGeom prst="rect">
            <a:avLst/>
          </a:prstGeom>
          <a:ln w="31750">
            <a:solidFill>
              <a:srgbClr val="7030A0"/>
            </a:solidFill>
          </a:ln>
        </p:spPr>
      </p:pic>
      <p:sp>
        <p:nvSpPr>
          <p:cNvPr id="19" name="TextBox 18">
            <a:extLst>
              <a:ext uri="{FF2B5EF4-FFF2-40B4-BE49-F238E27FC236}">
                <a16:creationId xmlns:a16="http://schemas.microsoft.com/office/drawing/2014/main" id="{85270CB0-009D-456F-A5A0-CCB0421BD4EE}"/>
              </a:ext>
            </a:extLst>
          </p:cNvPr>
          <p:cNvSpPr txBox="1"/>
          <p:nvPr/>
        </p:nvSpPr>
        <p:spPr>
          <a:xfrm>
            <a:off x="6579031" y="2279961"/>
            <a:ext cx="1828800" cy="369332"/>
          </a:xfrm>
          <a:prstGeom prst="rect">
            <a:avLst/>
          </a:prstGeom>
          <a:noFill/>
        </p:spPr>
        <p:txBody>
          <a:bodyPr wrap="square" rtlCol="0">
            <a:spAutoFit/>
          </a:bodyPr>
          <a:lstStyle/>
          <a:p>
            <a:pPr algn="ctr"/>
            <a:r>
              <a:rPr lang="en-US" dirty="0"/>
              <a:t>Super Resolution</a:t>
            </a:r>
          </a:p>
        </p:txBody>
      </p:sp>
    </p:spTree>
    <p:extLst>
      <p:ext uri="{BB962C8B-B14F-4D97-AF65-F5344CB8AC3E}">
        <p14:creationId xmlns:p14="http://schemas.microsoft.com/office/powerpoint/2010/main" val="13329987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9D46D-1BC4-497D-A28C-4DC169D30C08}"/>
              </a:ext>
            </a:extLst>
          </p:cNvPr>
          <p:cNvSpPr>
            <a:spLocks noGrp="1"/>
          </p:cNvSpPr>
          <p:nvPr>
            <p:ph type="title"/>
          </p:nvPr>
        </p:nvSpPr>
        <p:spPr>
          <a:xfrm>
            <a:off x="581192" y="687474"/>
            <a:ext cx="7989752" cy="537477"/>
          </a:xfrm>
        </p:spPr>
        <p:txBody>
          <a:bodyPr/>
          <a:lstStyle/>
          <a:p>
            <a:r>
              <a:rPr lang="en-US" dirty="0"/>
              <a:t>Goal</a:t>
            </a:r>
          </a:p>
        </p:txBody>
      </p:sp>
      <p:sp>
        <p:nvSpPr>
          <p:cNvPr id="3" name="Date Placeholder 6">
            <a:extLst>
              <a:ext uri="{FF2B5EF4-FFF2-40B4-BE49-F238E27FC236}">
                <a16:creationId xmlns:a16="http://schemas.microsoft.com/office/drawing/2014/main" id="{6903AD32-9682-47D7-AA50-BF5B932AFCA9}"/>
              </a:ext>
            </a:extLst>
          </p:cNvPr>
          <p:cNvSpPr>
            <a:spLocks noGrp="1"/>
          </p:cNvSpPr>
          <p:nvPr>
            <p:ph type="dt" sz="half" idx="10"/>
          </p:nvPr>
        </p:nvSpPr>
        <p:spPr>
          <a:xfrm>
            <a:off x="5559327" y="6487374"/>
            <a:ext cx="2133600" cy="365125"/>
          </a:xfrm>
        </p:spPr>
        <p:txBody>
          <a:bodyPr/>
          <a:lstStyle/>
          <a:p>
            <a:fld id="{EDBAC8D9-C124-4B74-9CB9-474FDD0AD4C5}" type="datetime1">
              <a:rPr lang="en-US" smtClean="0"/>
              <a:t>4/19/2021</a:t>
            </a:fld>
            <a:endParaRPr lang="en-US" dirty="0"/>
          </a:p>
        </p:txBody>
      </p:sp>
      <p:sp>
        <p:nvSpPr>
          <p:cNvPr id="4" name="Footer Placeholder 7">
            <a:extLst>
              <a:ext uri="{FF2B5EF4-FFF2-40B4-BE49-F238E27FC236}">
                <a16:creationId xmlns:a16="http://schemas.microsoft.com/office/drawing/2014/main" id="{160DCE5B-CF28-4038-B395-EAE5EF6CA50D}"/>
              </a:ext>
            </a:extLst>
          </p:cNvPr>
          <p:cNvSpPr>
            <a:spLocks noGrp="1"/>
          </p:cNvSpPr>
          <p:nvPr>
            <p:ph type="ftr" sz="quarter" idx="11"/>
          </p:nvPr>
        </p:nvSpPr>
        <p:spPr>
          <a:xfrm>
            <a:off x="581192" y="6483048"/>
            <a:ext cx="4870585" cy="365125"/>
          </a:xfrm>
          <a:ln>
            <a:noFill/>
          </a:ln>
        </p:spPr>
        <p:txBody>
          <a:bodyPr/>
          <a:lstStyle/>
          <a:p>
            <a:r>
              <a:rPr lang="en-US" dirty="0"/>
              <a:t>Super Resolution</a:t>
            </a:r>
          </a:p>
        </p:txBody>
      </p:sp>
      <p:sp>
        <p:nvSpPr>
          <p:cNvPr id="5" name="Slide Number Placeholder 8">
            <a:extLst>
              <a:ext uri="{FF2B5EF4-FFF2-40B4-BE49-F238E27FC236}">
                <a16:creationId xmlns:a16="http://schemas.microsoft.com/office/drawing/2014/main" id="{31EF2E07-57A6-41D1-B07A-B29607FACD9C}"/>
              </a:ext>
            </a:extLst>
          </p:cNvPr>
          <p:cNvSpPr>
            <a:spLocks noGrp="1"/>
          </p:cNvSpPr>
          <p:nvPr>
            <p:ph type="sldNum" sz="quarter" idx="12"/>
          </p:nvPr>
        </p:nvSpPr>
        <p:spPr>
          <a:xfrm>
            <a:off x="7800476" y="6487374"/>
            <a:ext cx="770468" cy="365125"/>
          </a:xfrm>
        </p:spPr>
        <p:txBody>
          <a:bodyPr/>
          <a:lstStyle/>
          <a:p>
            <a:fld id="{D57F1E4F-1CFF-5643-939E-217C01CDF565}" type="slidenum">
              <a:rPr lang="en-US" smtClean="0"/>
              <a:pPr/>
              <a:t>3</a:t>
            </a:fld>
            <a:endParaRPr lang="en-US" dirty="0"/>
          </a:p>
        </p:txBody>
      </p:sp>
      <p:sp>
        <p:nvSpPr>
          <p:cNvPr id="11" name="Flowchart: Magnetic Disk 10">
            <a:extLst>
              <a:ext uri="{FF2B5EF4-FFF2-40B4-BE49-F238E27FC236}">
                <a16:creationId xmlns:a16="http://schemas.microsoft.com/office/drawing/2014/main" id="{D53697F3-4FE1-4769-ADE4-89B81489DBF1}"/>
              </a:ext>
            </a:extLst>
          </p:cNvPr>
          <p:cNvSpPr/>
          <p:nvPr/>
        </p:nvSpPr>
        <p:spPr>
          <a:xfrm>
            <a:off x="815544" y="3503302"/>
            <a:ext cx="1526282" cy="888139"/>
          </a:xfrm>
          <a:prstGeom prst="flowChartMagneticDisk">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Image Dataset</a:t>
            </a:r>
          </a:p>
        </p:txBody>
      </p:sp>
      <p:cxnSp>
        <p:nvCxnSpPr>
          <p:cNvPr id="12" name="Straight Arrow Connector 11">
            <a:extLst>
              <a:ext uri="{FF2B5EF4-FFF2-40B4-BE49-F238E27FC236}">
                <a16:creationId xmlns:a16="http://schemas.microsoft.com/office/drawing/2014/main" id="{535B2AB6-80F2-45CB-942F-25896F6D395D}"/>
              </a:ext>
            </a:extLst>
          </p:cNvPr>
          <p:cNvCxnSpPr>
            <a:cxnSpLocks/>
            <a:stCxn id="11" idx="3"/>
            <a:endCxn id="18" idx="0"/>
          </p:cNvCxnSpPr>
          <p:nvPr/>
        </p:nvCxnSpPr>
        <p:spPr>
          <a:xfrm>
            <a:off x="1578685" y="4391441"/>
            <a:ext cx="1" cy="688482"/>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3B5D4DF-47A3-41BE-9D8A-ADEAB3EA2130}"/>
              </a:ext>
            </a:extLst>
          </p:cNvPr>
          <p:cNvCxnSpPr>
            <a:cxnSpLocks/>
            <a:stCxn id="18" idx="3"/>
            <a:endCxn id="19" idx="1"/>
          </p:cNvCxnSpPr>
          <p:nvPr/>
        </p:nvCxnSpPr>
        <p:spPr>
          <a:xfrm flipV="1">
            <a:off x="2085483" y="5586719"/>
            <a:ext cx="821509" cy="2"/>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83739676-1BB7-4F2F-BF23-147E5B6150FE}"/>
              </a:ext>
            </a:extLst>
          </p:cNvPr>
          <p:cNvGrpSpPr/>
          <p:nvPr/>
        </p:nvGrpSpPr>
        <p:grpSpPr>
          <a:xfrm>
            <a:off x="5671617" y="5109246"/>
            <a:ext cx="1526284" cy="959508"/>
            <a:chOff x="4313468" y="1656251"/>
            <a:chExt cx="1526284" cy="959508"/>
          </a:xfrm>
        </p:grpSpPr>
        <p:pic>
          <p:nvPicPr>
            <p:cNvPr id="15" name="Picture 14">
              <a:extLst>
                <a:ext uri="{FF2B5EF4-FFF2-40B4-BE49-F238E27FC236}">
                  <a16:creationId xmlns:a16="http://schemas.microsoft.com/office/drawing/2014/main" id="{A2871CF4-64F6-442E-938F-82139378B23F}"/>
                </a:ext>
              </a:extLst>
            </p:cNvPr>
            <p:cNvPicPr>
              <a:picLocks noChangeAspect="1"/>
            </p:cNvPicPr>
            <p:nvPr/>
          </p:nvPicPr>
          <p:blipFill>
            <a:blip r:embed="rId2"/>
            <a:stretch>
              <a:fillRect/>
            </a:stretch>
          </p:blipFill>
          <p:spPr>
            <a:xfrm>
              <a:off x="4313468" y="1964155"/>
              <a:ext cx="1526283" cy="651604"/>
            </a:xfrm>
            <a:prstGeom prst="rect">
              <a:avLst/>
            </a:prstGeom>
            <a:ln>
              <a:noFill/>
            </a:ln>
          </p:spPr>
        </p:pic>
        <p:sp>
          <p:nvSpPr>
            <p:cNvPr id="16" name="Rectangle 15">
              <a:extLst>
                <a:ext uri="{FF2B5EF4-FFF2-40B4-BE49-F238E27FC236}">
                  <a16:creationId xmlns:a16="http://schemas.microsoft.com/office/drawing/2014/main" id="{2A6A97CB-64C2-4ED2-905A-733B4A782150}"/>
                </a:ext>
              </a:extLst>
            </p:cNvPr>
            <p:cNvSpPr/>
            <p:nvPr/>
          </p:nvSpPr>
          <p:spPr>
            <a:xfrm>
              <a:off x="4313468" y="1656251"/>
              <a:ext cx="1526284" cy="9579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400" dirty="0">
                  <a:solidFill>
                    <a:schemeClr val="tx1"/>
                  </a:solidFill>
                </a:rPr>
                <a:t>Neural Network</a:t>
              </a:r>
            </a:p>
          </p:txBody>
        </p:sp>
      </p:grpSp>
      <p:cxnSp>
        <p:nvCxnSpPr>
          <p:cNvPr id="17" name="Connector: Elbow 16">
            <a:extLst>
              <a:ext uri="{FF2B5EF4-FFF2-40B4-BE49-F238E27FC236}">
                <a16:creationId xmlns:a16="http://schemas.microsoft.com/office/drawing/2014/main" id="{4864AE9E-1195-47E7-9B52-FA7587DC495E}"/>
              </a:ext>
            </a:extLst>
          </p:cNvPr>
          <p:cNvCxnSpPr>
            <a:cxnSpLocks/>
            <a:stCxn id="7" idx="3"/>
            <a:endCxn id="16" idx="1"/>
          </p:cNvCxnSpPr>
          <p:nvPr/>
        </p:nvCxnSpPr>
        <p:spPr>
          <a:xfrm>
            <a:off x="5201612" y="5586789"/>
            <a:ext cx="470005" cy="1429"/>
          </a:xfrm>
          <a:prstGeom prst="bentConnector3">
            <a:avLst>
              <a:gd name="adj1" fmla="val 50000"/>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FC2ACE9B-64E4-46B5-BD3D-4490B1F41A0F}"/>
              </a:ext>
            </a:extLst>
          </p:cNvPr>
          <p:cNvPicPr>
            <a:picLocks noChangeAspect="1"/>
          </p:cNvPicPr>
          <p:nvPr/>
        </p:nvPicPr>
        <p:blipFill>
          <a:blip r:embed="rId3"/>
          <a:stretch>
            <a:fillRect/>
          </a:stretch>
        </p:blipFill>
        <p:spPr>
          <a:xfrm>
            <a:off x="1071888" y="5079923"/>
            <a:ext cx="1013595" cy="1013595"/>
          </a:xfrm>
          <a:prstGeom prst="rect">
            <a:avLst/>
          </a:prstGeom>
        </p:spPr>
      </p:pic>
      <p:pic>
        <p:nvPicPr>
          <p:cNvPr id="19" name="Picture 18">
            <a:extLst>
              <a:ext uri="{FF2B5EF4-FFF2-40B4-BE49-F238E27FC236}">
                <a16:creationId xmlns:a16="http://schemas.microsoft.com/office/drawing/2014/main" id="{99B9D0C2-A9CE-48F3-8406-1FA029FB0AE7}"/>
              </a:ext>
            </a:extLst>
          </p:cNvPr>
          <p:cNvPicPr>
            <a:picLocks noChangeAspect="1"/>
          </p:cNvPicPr>
          <p:nvPr/>
        </p:nvPicPr>
        <p:blipFill>
          <a:blip r:embed="rId3"/>
          <a:stretch>
            <a:fillRect/>
          </a:stretch>
        </p:blipFill>
        <p:spPr>
          <a:xfrm>
            <a:off x="2906992" y="5330719"/>
            <a:ext cx="512000" cy="512000"/>
          </a:xfrm>
          <a:prstGeom prst="rect">
            <a:avLst/>
          </a:prstGeom>
        </p:spPr>
      </p:pic>
      <p:sp>
        <p:nvSpPr>
          <p:cNvPr id="20" name="TextBox 19">
            <a:extLst>
              <a:ext uri="{FF2B5EF4-FFF2-40B4-BE49-F238E27FC236}">
                <a16:creationId xmlns:a16="http://schemas.microsoft.com/office/drawing/2014/main" id="{31BFBDC8-1408-493C-8B4A-2ADEFB3E5B90}"/>
              </a:ext>
            </a:extLst>
          </p:cNvPr>
          <p:cNvSpPr txBox="1"/>
          <p:nvPr/>
        </p:nvSpPr>
        <p:spPr>
          <a:xfrm>
            <a:off x="2078529" y="5211395"/>
            <a:ext cx="826060" cy="369332"/>
          </a:xfrm>
          <a:prstGeom prst="rect">
            <a:avLst/>
          </a:prstGeom>
          <a:noFill/>
        </p:spPr>
        <p:txBody>
          <a:bodyPr wrap="none" rtlCol="0">
            <a:spAutoFit/>
          </a:bodyPr>
          <a:lstStyle/>
          <a:p>
            <a:r>
              <a:rPr lang="en-US" dirty="0"/>
              <a:t>reduce</a:t>
            </a:r>
          </a:p>
        </p:txBody>
      </p:sp>
      <p:cxnSp>
        <p:nvCxnSpPr>
          <p:cNvPr id="21" name="Straight Arrow Connector 47">
            <a:extLst>
              <a:ext uri="{FF2B5EF4-FFF2-40B4-BE49-F238E27FC236}">
                <a16:creationId xmlns:a16="http://schemas.microsoft.com/office/drawing/2014/main" id="{1ECC8826-06F8-466E-B379-29754C93B2AB}"/>
              </a:ext>
            </a:extLst>
          </p:cNvPr>
          <p:cNvCxnSpPr>
            <a:cxnSpLocks/>
            <a:stCxn id="18" idx="2"/>
            <a:endCxn id="22" idx="4"/>
          </p:cNvCxnSpPr>
          <p:nvPr/>
        </p:nvCxnSpPr>
        <p:spPr>
          <a:xfrm rot="5400000" flipH="1" flipV="1">
            <a:off x="4592381" y="2804821"/>
            <a:ext cx="275002" cy="6302392"/>
          </a:xfrm>
          <a:prstGeom prst="bentConnector3">
            <a:avLst>
              <a:gd name="adj1" fmla="val -83127"/>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47">
            <a:extLst>
              <a:ext uri="{FF2B5EF4-FFF2-40B4-BE49-F238E27FC236}">
                <a16:creationId xmlns:a16="http://schemas.microsoft.com/office/drawing/2014/main" id="{71BA6DAA-1AF9-4311-B52C-408EC4F2B426}"/>
              </a:ext>
            </a:extLst>
          </p:cNvPr>
          <p:cNvCxnSpPr>
            <a:cxnSpLocks/>
            <a:stCxn id="16" idx="3"/>
            <a:endCxn id="22" idx="2"/>
          </p:cNvCxnSpPr>
          <p:nvPr/>
        </p:nvCxnSpPr>
        <p:spPr>
          <a:xfrm>
            <a:off x="7197901" y="5588218"/>
            <a:ext cx="454577" cy="1698"/>
          </a:xfrm>
          <a:prstGeom prst="bentConnector3">
            <a:avLst>
              <a:gd name="adj1" fmla="val 50000"/>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Flowchart: Summing Junction 21">
            <a:extLst>
              <a:ext uri="{FF2B5EF4-FFF2-40B4-BE49-F238E27FC236}">
                <a16:creationId xmlns:a16="http://schemas.microsoft.com/office/drawing/2014/main" id="{7EE79BEF-0CF3-4E18-A4A6-FBFA9E966345}"/>
              </a:ext>
            </a:extLst>
          </p:cNvPr>
          <p:cNvSpPr/>
          <p:nvPr/>
        </p:nvSpPr>
        <p:spPr>
          <a:xfrm>
            <a:off x="7652478" y="5361316"/>
            <a:ext cx="457200" cy="457200"/>
          </a:xfrm>
          <a:prstGeom prst="flowChartSummingJunction">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Arrow Connector 47">
            <a:extLst>
              <a:ext uri="{FF2B5EF4-FFF2-40B4-BE49-F238E27FC236}">
                <a16:creationId xmlns:a16="http://schemas.microsoft.com/office/drawing/2014/main" id="{156B10D2-50DB-45B3-876D-EAB573E48F0A}"/>
              </a:ext>
            </a:extLst>
          </p:cNvPr>
          <p:cNvCxnSpPr>
            <a:cxnSpLocks/>
            <a:stCxn id="22" idx="6"/>
            <a:endCxn id="16" idx="0"/>
          </p:cNvCxnSpPr>
          <p:nvPr/>
        </p:nvCxnSpPr>
        <p:spPr>
          <a:xfrm flipH="1" flipV="1">
            <a:off x="6434759" y="5109246"/>
            <a:ext cx="1674919" cy="480670"/>
          </a:xfrm>
          <a:prstGeom prst="bentConnector4">
            <a:avLst>
              <a:gd name="adj1" fmla="val -13648"/>
              <a:gd name="adj2" fmla="val 147559"/>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C74F3E6C-8E1F-4672-979A-D3A32528BC63}"/>
              </a:ext>
            </a:extLst>
          </p:cNvPr>
          <p:cNvSpPr txBox="1"/>
          <p:nvPr/>
        </p:nvSpPr>
        <p:spPr>
          <a:xfrm>
            <a:off x="6338865" y="4527609"/>
            <a:ext cx="688009" cy="369332"/>
          </a:xfrm>
          <a:prstGeom prst="rect">
            <a:avLst/>
          </a:prstGeom>
          <a:noFill/>
        </p:spPr>
        <p:txBody>
          <a:bodyPr wrap="none" rtlCol="0">
            <a:spAutoFit/>
          </a:bodyPr>
          <a:lstStyle/>
          <a:p>
            <a:r>
              <a:rPr lang="en-US" dirty="0"/>
              <a:t>error</a:t>
            </a:r>
          </a:p>
        </p:txBody>
      </p:sp>
      <p:sp>
        <p:nvSpPr>
          <p:cNvPr id="28" name="TextBox 27">
            <a:extLst>
              <a:ext uri="{FF2B5EF4-FFF2-40B4-BE49-F238E27FC236}">
                <a16:creationId xmlns:a16="http://schemas.microsoft.com/office/drawing/2014/main" id="{E53AA6C5-EE4E-46DB-9B70-3CDDE147FF0C}"/>
              </a:ext>
            </a:extLst>
          </p:cNvPr>
          <p:cNvSpPr txBox="1"/>
          <p:nvPr/>
        </p:nvSpPr>
        <p:spPr>
          <a:xfrm>
            <a:off x="577124" y="1433301"/>
            <a:ext cx="7989752" cy="1200329"/>
          </a:xfrm>
          <a:prstGeom prst="rect">
            <a:avLst/>
          </a:prstGeom>
          <a:noFill/>
        </p:spPr>
        <p:txBody>
          <a:bodyPr wrap="square" rtlCol="0">
            <a:spAutoFit/>
          </a:bodyPr>
          <a:lstStyle/>
          <a:p>
            <a:r>
              <a:rPr lang="en-US" b="0" i="0" dirty="0">
                <a:effectLst/>
                <a:latin typeface="Arial" panose="020B0604020202020204" pitchFamily="34" charset="0"/>
                <a:cs typeface="Arial" panose="020B0604020202020204" pitchFamily="34" charset="0"/>
              </a:rPr>
              <a:t>The goal of the project is to construct Python code to import and extract a dataset, take shrunken images with the original, pre-process (i.e., magnify), and train a CNN (Convolutional Neural Network) to enhance the image close to the original</a:t>
            </a:r>
            <a:r>
              <a:rPr lang="en-US" dirty="0">
                <a:latin typeface="Arial" panose="020B0604020202020204" pitchFamily="34" charset="0"/>
                <a:cs typeface="Arial" panose="020B0604020202020204" pitchFamily="34" charset="0"/>
              </a:rPr>
              <a:t>.</a:t>
            </a:r>
          </a:p>
        </p:txBody>
      </p:sp>
      <p:pic>
        <p:nvPicPr>
          <p:cNvPr id="7" name="Picture 6">
            <a:extLst>
              <a:ext uri="{FF2B5EF4-FFF2-40B4-BE49-F238E27FC236}">
                <a16:creationId xmlns:a16="http://schemas.microsoft.com/office/drawing/2014/main" id="{B91FD558-A47A-442B-836B-90CAC4737422}"/>
              </a:ext>
            </a:extLst>
          </p:cNvPr>
          <p:cNvPicPr>
            <a:picLocks noChangeAspect="1"/>
          </p:cNvPicPr>
          <p:nvPr/>
        </p:nvPicPr>
        <p:blipFill>
          <a:blip r:embed="rId4"/>
          <a:stretch>
            <a:fillRect/>
          </a:stretch>
        </p:blipFill>
        <p:spPr>
          <a:xfrm>
            <a:off x="4194015" y="5079992"/>
            <a:ext cx="1007597" cy="1013594"/>
          </a:xfrm>
          <a:prstGeom prst="rect">
            <a:avLst/>
          </a:prstGeom>
        </p:spPr>
      </p:pic>
      <p:cxnSp>
        <p:nvCxnSpPr>
          <p:cNvPr id="34" name="Straight Connector 33">
            <a:extLst>
              <a:ext uri="{FF2B5EF4-FFF2-40B4-BE49-F238E27FC236}">
                <a16:creationId xmlns:a16="http://schemas.microsoft.com/office/drawing/2014/main" id="{764A6315-2590-424D-97BE-482D7352E566}"/>
              </a:ext>
            </a:extLst>
          </p:cNvPr>
          <p:cNvCxnSpPr/>
          <p:nvPr/>
        </p:nvCxnSpPr>
        <p:spPr>
          <a:xfrm>
            <a:off x="7721245" y="5586719"/>
            <a:ext cx="79231"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E2A0E0B-9F79-4E76-846F-F081404059CF}"/>
              </a:ext>
            </a:extLst>
          </p:cNvPr>
          <p:cNvCxnSpPr/>
          <p:nvPr/>
        </p:nvCxnSpPr>
        <p:spPr>
          <a:xfrm>
            <a:off x="7841462" y="5719936"/>
            <a:ext cx="79231"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F4E4112-D87E-4EB4-BC1C-B919F57A3D0E}"/>
              </a:ext>
            </a:extLst>
          </p:cNvPr>
          <p:cNvCxnSpPr/>
          <p:nvPr/>
        </p:nvCxnSpPr>
        <p:spPr>
          <a:xfrm>
            <a:off x="7881078" y="5665443"/>
            <a:ext cx="0" cy="105508"/>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C76A92EE-8E2C-4A3F-809D-85F0DF23A76B}"/>
              </a:ext>
            </a:extLst>
          </p:cNvPr>
          <p:cNvCxnSpPr>
            <a:cxnSpLocks/>
            <a:stCxn id="19" idx="3"/>
            <a:endCxn id="7" idx="1"/>
          </p:cNvCxnSpPr>
          <p:nvPr/>
        </p:nvCxnSpPr>
        <p:spPr>
          <a:xfrm>
            <a:off x="3418992" y="5586719"/>
            <a:ext cx="775023" cy="7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C952ED89-89ED-4007-8BD0-637D4459F12A}"/>
              </a:ext>
            </a:extLst>
          </p:cNvPr>
          <p:cNvSpPr txBox="1"/>
          <p:nvPr/>
        </p:nvSpPr>
        <p:spPr>
          <a:xfrm>
            <a:off x="3363149" y="5211395"/>
            <a:ext cx="883575" cy="369332"/>
          </a:xfrm>
          <a:prstGeom prst="rect">
            <a:avLst/>
          </a:prstGeom>
          <a:noFill/>
        </p:spPr>
        <p:txBody>
          <a:bodyPr wrap="none" rtlCol="0">
            <a:spAutoFit/>
          </a:bodyPr>
          <a:lstStyle/>
          <a:p>
            <a:r>
              <a:rPr lang="en-US" dirty="0"/>
              <a:t>magnify</a:t>
            </a:r>
          </a:p>
        </p:txBody>
      </p:sp>
    </p:spTree>
    <p:extLst>
      <p:ext uri="{BB962C8B-B14F-4D97-AF65-F5344CB8AC3E}">
        <p14:creationId xmlns:p14="http://schemas.microsoft.com/office/powerpoint/2010/main" val="3834935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9D46D-1BC4-497D-A28C-4DC169D30C08}"/>
              </a:ext>
            </a:extLst>
          </p:cNvPr>
          <p:cNvSpPr>
            <a:spLocks noGrp="1"/>
          </p:cNvSpPr>
          <p:nvPr>
            <p:ph type="title"/>
          </p:nvPr>
        </p:nvSpPr>
        <p:spPr>
          <a:xfrm>
            <a:off x="581192" y="687474"/>
            <a:ext cx="7989752" cy="537477"/>
          </a:xfrm>
        </p:spPr>
        <p:txBody>
          <a:bodyPr/>
          <a:lstStyle/>
          <a:p>
            <a:r>
              <a:rPr lang="en-US" dirty="0"/>
              <a:t>Architecture</a:t>
            </a:r>
          </a:p>
        </p:txBody>
      </p:sp>
      <p:sp>
        <p:nvSpPr>
          <p:cNvPr id="3" name="Date Placeholder 6">
            <a:extLst>
              <a:ext uri="{FF2B5EF4-FFF2-40B4-BE49-F238E27FC236}">
                <a16:creationId xmlns:a16="http://schemas.microsoft.com/office/drawing/2014/main" id="{6903AD32-9682-47D7-AA50-BF5B932AFCA9}"/>
              </a:ext>
            </a:extLst>
          </p:cNvPr>
          <p:cNvSpPr>
            <a:spLocks noGrp="1"/>
          </p:cNvSpPr>
          <p:nvPr>
            <p:ph type="dt" sz="half" idx="10"/>
          </p:nvPr>
        </p:nvSpPr>
        <p:spPr>
          <a:xfrm>
            <a:off x="5559327" y="6482653"/>
            <a:ext cx="2133600" cy="365125"/>
          </a:xfrm>
        </p:spPr>
        <p:txBody>
          <a:bodyPr/>
          <a:lstStyle/>
          <a:p>
            <a:fld id="{EDBAC8D9-C124-4B74-9CB9-474FDD0AD4C5}" type="datetime1">
              <a:rPr lang="en-US" smtClean="0"/>
              <a:t>4/19/2021</a:t>
            </a:fld>
            <a:endParaRPr lang="en-US" dirty="0"/>
          </a:p>
        </p:txBody>
      </p:sp>
      <p:sp>
        <p:nvSpPr>
          <p:cNvPr id="4" name="Footer Placeholder 7">
            <a:extLst>
              <a:ext uri="{FF2B5EF4-FFF2-40B4-BE49-F238E27FC236}">
                <a16:creationId xmlns:a16="http://schemas.microsoft.com/office/drawing/2014/main" id="{160DCE5B-CF28-4038-B395-EAE5EF6CA50D}"/>
              </a:ext>
            </a:extLst>
          </p:cNvPr>
          <p:cNvSpPr>
            <a:spLocks noGrp="1"/>
          </p:cNvSpPr>
          <p:nvPr>
            <p:ph type="ftr" sz="quarter" idx="11"/>
          </p:nvPr>
        </p:nvSpPr>
        <p:spPr>
          <a:xfrm>
            <a:off x="581192" y="6478327"/>
            <a:ext cx="4870585" cy="365125"/>
          </a:xfrm>
          <a:ln>
            <a:noFill/>
          </a:ln>
        </p:spPr>
        <p:txBody>
          <a:bodyPr/>
          <a:lstStyle/>
          <a:p>
            <a:r>
              <a:rPr lang="en-US" dirty="0"/>
              <a:t>Super Resolution</a:t>
            </a:r>
          </a:p>
        </p:txBody>
      </p:sp>
      <p:sp>
        <p:nvSpPr>
          <p:cNvPr id="5" name="Slide Number Placeholder 8">
            <a:extLst>
              <a:ext uri="{FF2B5EF4-FFF2-40B4-BE49-F238E27FC236}">
                <a16:creationId xmlns:a16="http://schemas.microsoft.com/office/drawing/2014/main" id="{31EF2E07-57A6-41D1-B07A-B29607FACD9C}"/>
              </a:ext>
            </a:extLst>
          </p:cNvPr>
          <p:cNvSpPr>
            <a:spLocks noGrp="1"/>
          </p:cNvSpPr>
          <p:nvPr>
            <p:ph type="sldNum" sz="quarter" idx="12"/>
          </p:nvPr>
        </p:nvSpPr>
        <p:spPr>
          <a:xfrm>
            <a:off x="7800476" y="6482653"/>
            <a:ext cx="770468" cy="365125"/>
          </a:xfrm>
        </p:spPr>
        <p:txBody>
          <a:bodyPr/>
          <a:lstStyle/>
          <a:p>
            <a:fld id="{D57F1E4F-1CFF-5643-939E-217C01CDF565}" type="slidenum">
              <a:rPr lang="en-US" smtClean="0"/>
              <a:pPr/>
              <a:t>4</a:t>
            </a:fld>
            <a:endParaRPr lang="en-US" dirty="0"/>
          </a:p>
        </p:txBody>
      </p:sp>
      <p:sp>
        <p:nvSpPr>
          <p:cNvPr id="17" name="TextBox 16">
            <a:extLst>
              <a:ext uri="{FF2B5EF4-FFF2-40B4-BE49-F238E27FC236}">
                <a16:creationId xmlns:a16="http://schemas.microsoft.com/office/drawing/2014/main" id="{04A204AD-0755-4340-BB03-81DA9C6A7268}"/>
              </a:ext>
            </a:extLst>
          </p:cNvPr>
          <p:cNvSpPr txBox="1"/>
          <p:nvPr/>
        </p:nvSpPr>
        <p:spPr>
          <a:xfrm>
            <a:off x="577124" y="1433301"/>
            <a:ext cx="7989752" cy="64633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The model creates feature maps of the interpolated image, decreases the dimensionality, then reconstructs the expected high-resolution image.</a:t>
            </a:r>
          </a:p>
        </p:txBody>
      </p:sp>
      <p:pic>
        <p:nvPicPr>
          <p:cNvPr id="35" name="Picture 34">
            <a:extLst>
              <a:ext uri="{FF2B5EF4-FFF2-40B4-BE49-F238E27FC236}">
                <a16:creationId xmlns:a16="http://schemas.microsoft.com/office/drawing/2014/main" id="{26331423-FD67-4D63-A421-9394538A16B4}"/>
              </a:ext>
            </a:extLst>
          </p:cNvPr>
          <p:cNvPicPr preferRelativeResize="0">
            <a:picLocks noChangeAspect="1"/>
          </p:cNvPicPr>
          <p:nvPr/>
        </p:nvPicPr>
        <p:blipFill>
          <a:blip r:embed="rId2"/>
          <a:srcRect/>
          <a:stretch/>
        </p:blipFill>
        <p:spPr>
          <a:xfrm>
            <a:off x="1951477" y="3628902"/>
            <a:ext cx="1422167" cy="1966204"/>
          </a:xfrm>
          <a:prstGeom prst="rect">
            <a:avLst/>
          </a:prstGeom>
          <a:scene3d>
            <a:camera prst="isometricRightUp"/>
            <a:lightRig rig="threePt" dir="t"/>
          </a:scene3d>
        </p:spPr>
      </p:pic>
      <p:sp>
        <p:nvSpPr>
          <p:cNvPr id="37" name="TextBox 36">
            <a:extLst>
              <a:ext uri="{FF2B5EF4-FFF2-40B4-BE49-F238E27FC236}">
                <a16:creationId xmlns:a16="http://schemas.microsoft.com/office/drawing/2014/main" id="{D83A4288-5B29-45D6-B6C8-CBCDFA0F4BD6}"/>
              </a:ext>
            </a:extLst>
          </p:cNvPr>
          <p:cNvSpPr txBox="1"/>
          <p:nvPr/>
        </p:nvSpPr>
        <p:spPr>
          <a:xfrm>
            <a:off x="2229083" y="2913896"/>
            <a:ext cx="1028231" cy="523220"/>
          </a:xfrm>
          <a:prstGeom prst="rect">
            <a:avLst/>
          </a:prstGeom>
          <a:noFill/>
        </p:spPr>
        <p:txBody>
          <a:bodyPr wrap="square" rtlCol="0">
            <a:spAutoFit/>
          </a:bodyPr>
          <a:lstStyle/>
          <a:p>
            <a:pPr algn="ctr"/>
            <a:r>
              <a:rPr lang="en-US" sz="1400" dirty="0"/>
              <a:t>Magnified Image</a:t>
            </a:r>
          </a:p>
        </p:txBody>
      </p:sp>
      <p:sp>
        <p:nvSpPr>
          <p:cNvPr id="8" name="Cube 7">
            <a:extLst>
              <a:ext uri="{FF2B5EF4-FFF2-40B4-BE49-F238E27FC236}">
                <a16:creationId xmlns:a16="http://schemas.microsoft.com/office/drawing/2014/main" id="{C80F8076-231D-4346-BBCA-212721A2C8F2}"/>
              </a:ext>
            </a:extLst>
          </p:cNvPr>
          <p:cNvSpPr/>
          <p:nvPr/>
        </p:nvSpPr>
        <p:spPr>
          <a:xfrm>
            <a:off x="3854586" y="3408441"/>
            <a:ext cx="1123950" cy="2161576"/>
          </a:xfrm>
          <a:prstGeom prst="cube">
            <a:avLst>
              <a:gd name="adj" fmla="val 40254"/>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ube 38">
            <a:extLst>
              <a:ext uri="{FF2B5EF4-FFF2-40B4-BE49-F238E27FC236}">
                <a16:creationId xmlns:a16="http://schemas.microsoft.com/office/drawing/2014/main" id="{297C7469-E4C9-4312-BA21-7784F08B2B25}"/>
              </a:ext>
            </a:extLst>
          </p:cNvPr>
          <p:cNvSpPr/>
          <p:nvPr/>
        </p:nvSpPr>
        <p:spPr>
          <a:xfrm>
            <a:off x="4196015" y="4451857"/>
            <a:ext cx="652112" cy="152400"/>
          </a:xfrm>
          <a:prstGeom prst="cube">
            <a:avLst>
              <a:gd name="adj" fmla="val 40254"/>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2013CB1-6E64-41A3-A057-0FA716FB106F}"/>
              </a:ext>
            </a:extLst>
          </p:cNvPr>
          <p:cNvSpPr/>
          <p:nvPr/>
        </p:nvSpPr>
        <p:spPr>
          <a:xfrm>
            <a:off x="2741247" y="4451857"/>
            <a:ext cx="270602" cy="253668"/>
          </a:xfrm>
          <a:prstGeom prst="rect">
            <a:avLst/>
          </a:prstGeom>
          <a:noFill/>
          <a:ln>
            <a:solidFill>
              <a:schemeClr val="tx1"/>
            </a:solidFill>
          </a:ln>
          <a:scene3d>
            <a:camera prst="isometricRight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C53BF8B7-E873-40F9-BFA9-4A62D2AF994B}"/>
              </a:ext>
            </a:extLst>
          </p:cNvPr>
          <p:cNvCxnSpPr>
            <a:cxnSpLocks/>
          </p:cNvCxnSpPr>
          <p:nvPr/>
        </p:nvCxnSpPr>
        <p:spPr>
          <a:xfrm>
            <a:off x="3008180" y="4442056"/>
            <a:ext cx="1258922" cy="9801"/>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900C193C-1A41-4611-BED9-5BDCA8AA25E1}"/>
              </a:ext>
            </a:extLst>
          </p:cNvPr>
          <p:cNvCxnSpPr>
            <a:cxnSpLocks/>
          </p:cNvCxnSpPr>
          <p:nvPr/>
        </p:nvCxnSpPr>
        <p:spPr>
          <a:xfrm flipV="1">
            <a:off x="3008180" y="4554843"/>
            <a:ext cx="1195990" cy="65155"/>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F19AE00E-2D90-41FC-828B-F7B3A25C38D7}"/>
              </a:ext>
            </a:extLst>
          </p:cNvPr>
          <p:cNvCxnSpPr>
            <a:cxnSpLocks/>
          </p:cNvCxnSpPr>
          <p:nvPr/>
        </p:nvCxnSpPr>
        <p:spPr>
          <a:xfrm flipV="1">
            <a:off x="2822420" y="4501843"/>
            <a:ext cx="1327441" cy="42062"/>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8EAEEB4A-799B-47BE-BC1B-16EF1CA5B614}"/>
              </a:ext>
            </a:extLst>
          </p:cNvPr>
          <p:cNvCxnSpPr>
            <a:cxnSpLocks/>
          </p:cNvCxnSpPr>
          <p:nvPr/>
        </p:nvCxnSpPr>
        <p:spPr>
          <a:xfrm flipV="1">
            <a:off x="2809977" y="4596152"/>
            <a:ext cx="1389827" cy="126832"/>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58" name="Cube 57">
            <a:extLst>
              <a:ext uri="{FF2B5EF4-FFF2-40B4-BE49-F238E27FC236}">
                <a16:creationId xmlns:a16="http://schemas.microsoft.com/office/drawing/2014/main" id="{C702A229-DA83-471F-A4FD-676018C2DC2C}"/>
              </a:ext>
            </a:extLst>
          </p:cNvPr>
          <p:cNvSpPr/>
          <p:nvPr/>
        </p:nvSpPr>
        <p:spPr>
          <a:xfrm>
            <a:off x="5864274" y="3447596"/>
            <a:ext cx="863482" cy="2161576"/>
          </a:xfrm>
          <a:prstGeom prst="cube">
            <a:avLst>
              <a:gd name="adj" fmla="val 40254"/>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Cube 58">
            <a:extLst>
              <a:ext uri="{FF2B5EF4-FFF2-40B4-BE49-F238E27FC236}">
                <a16:creationId xmlns:a16="http://schemas.microsoft.com/office/drawing/2014/main" id="{876091E9-F5B4-405A-9285-D234A00D10CC}"/>
              </a:ext>
            </a:extLst>
          </p:cNvPr>
          <p:cNvSpPr/>
          <p:nvPr/>
        </p:nvSpPr>
        <p:spPr>
          <a:xfrm>
            <a:off x="6134333" y="4369902"/>
            <a:ext cx="522053" cy="417577"/>
          </a:xfrm>
          <a:prstGeom prst="cube">
            <a:avLst>
              <a:gd name="adj" fmla="val 40254"/>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Connector 60">
            <a:extLst>
              <a:ext uri="{FF2B5EF4-FFF2-40B4-BE49-F238E27FC236}">
                <a16:creationId xmlns:a16="http://schemas.microsoft.com/office/drawing/2014/main" id="{47DED0BC-F2C5-4709-9600-1AF24B3F9303}"/>
              </a:ext>
            </a:extLst>
          </p:cNvPr>
          <p:cNvCxnSpPr>
            <a:cxnSpLocks/>
          </p:cNvCxnSpPr>
          <p:nvPr/>
        </p:nvCxnSpPr>
        <p:spPr>
          <a:xfrm flipV="1">
            <a:off x="4848127" y="4377170"/>
            <a:ext cx="1418047" cy="74688"/>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3C59E3CB-3CBC-44D2-A09E-A1C708C2AAB6}"/>
              </a:ext>
            </a:extLst>
          </p:cNvPr>
          <p:cNvCxnSpPr>
            <a:cxnSpLocks/>
          </p:cNvCxnSpPr>
          <p:nvPr/>
        </p:nvCxnSpPr>
        <p:spPr>
          <a:xfrm>
            <a:off x="4776757" y="4528059"/>
            <a:ext cx="1345292" cy="11043"/>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9182770-37D6-4D4A-BD2B-BA509DCFCA28}"/>
              </a:ext>
            </a:extLst>
          </p:cNvPr>
          <p:cNvCxnSpPr>
            <a:cxnSpLocks/>
          </p:cNvCxnSpPr>
          <p:nvPr/>
        </p:nvCxnSpPr>
        <p:spPr>
          <a:xfrm>
            <a:off x="4776757" y="4612004"/>
            <a:ext cx="1337641" cy="167703"/>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D0DDF7F-BE5A-4C1E-B665-2EF982033F29}"/>
              </a:ext>
            </a:extLst>
          </p:cNvPr>
          <p:cNvCxnSpPr>
            <a:cxnSpLocks/>
            <a:endCxn id="59" idx="2"/>
          </p:cNvCxnSpPr>
          <p:nvPr/>
        </p:nvCxnSpPr>
        <p:spPr>
          <a:xfrm>
            <a:off x="4892825" y="4554843"/>
            <a:ext cx="1241508" cy="107893"/>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pic>
        <p:nvPicPr>
          <p:cNvPr id="74" name="Picture 73">
            <a:extLst>
              <a:ext uri="{FF2B5EF4-FFF2-40B4-BE49-F238E27FC236}">
                <a16:creationId xmlns:a16="http://schemas.microsoft.com/office/drawing/2014/main" id="{CAC78152-A8DB-4B98-AA3A-3FAC7E4664EA}"/>
              </a:ext>
            </a:extLst>
          </p:cNvPr>
          <p:cNvPicPr>
            <a:picLocks noChangeAspect="1"/>
          </p:cNvPicPr>
          <p:nvPr/>
        </p:nvPicPr>
        <p:blipFill>
          <a:blip r:embed="rId3"/>
          <a:stretch>
            <a:fillRect/>
          </a:stretch>
        </p:blipFill>
        <p:spPr>
          <a:xfrm>
            <a:off x="7446099" y="3447596"/>
            <a:ext cx="1422167" cy="2046356"/>
          </a:xfrm>
          <a:prstGeom prst="rect">
            <a:avLst/>
          </a:prstGeom>
          <a:scene3d>
            <a:camera prst="isometricRightUp"/>
            <a:lightRig rig="threePt" dir="t"/>
          </a:scene3d>
        </p:spPr>
      </p:pic>
      <p:cxnSp>
        <p:nvCxnSpPr>
          <p:cNvPr id="77" name="Straight Connector 76">
            <a:extLst>
              <a:ext uri="{FF2B5EF4-FFF2-40B4-BE49-F238E27FC236}">
                <a16:creationId xmlns:a16="http://schemas.microsoft.com/office/drawing/2014/main" id="{4321AF02-5027-4C05-893D-EAA5DC91AD82}"/>
              </a:ext>
            </a:extLst>
          </p:cNvPr>
          <p:cNvCxnSpPr>
            <a:cxnSpLocks/>
          </p:cNvCxnSpPr>
          <p:nvPr/>
        </p:nvCxnSpPr>
        <p:spPr>
          <a:xfrm flipV="1">
            <a:off x="6656386" y="4317343"/>
            <a:ext cx="1638591" cy="55101"/>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78" name="Rectangle 77">
            <a:extLst>
              <a:ext uri="{FF2B5EF4-FFF2-40B4-BE49-F238E27FC236}">
                <a16:creationId xmlns:a16="http://schemas.microsoft.com/office/drawing/2014/main" id="{DF37A343-B643-4AB3-AF45-0FDBDE560926}"/>
              </a:ext>
            </a:extLst>
          </p:cNvPr>
          <p:cNvSpPr/>
          <p:nvPr/>
        </p:nvSpPr>
        <p:spPr>
          <a:xfrm>
            <a:off x="8183645" y="4317343"/>
            <a:ext cx="89030" cy="129430"/>
          </a:xfrm>
          <a:prstGeom prst="rect">
            <a:avLst/>
          </a:prstGeom>
          <a:noFill/>
          <a:ln>
            <a:solidFill>
              <a:schemeClr val="tx1"/>
            </a:solidFill>
          </a:ln>
          <a:scene3d>
            <a:camera prst="isometricRight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3" name="Straight Connector 82">
            <a:extLst>
              <a:ext uri="{FF2B5EF4-FFF2-40B4-BE49-F238E27FC236}">
                <a16:creationId xmlns:a16="http://schemas.microsoft.com/office/drawing/2014/main" id="{A1A4A1C0-D487-473A-B85C-FA866728056E}"/>
              </a:ext>
            </a:extLst>
          </p:cNvPr>
          <p:cNvCxnSpPr>
            <a:cxnSpLocks/>
          </p:cNvCxnSpPr>
          <p:nvPr/>
        </p:nvCxnSpPr>
        <p:spPr>
          <a:xfrm flipV="1">
            <a:off x="6545054" y="4353512"/>
            <a:ext cx="1638591" cy="177088"/>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19AA6758-1AB9-42F4-B78C-CF7407B9E29C}"/>
              </a:ext>
            </a:extLst>
          </p:cNvPr>
          <p:cNvCxnSpPr>
            <a:cxnSpLocks/>
          </p:cNvCxnSpPr>
          <p:nvPr/>
        </p:nvCxnSpPr>
        <p:spPr>
          <a:xfrm flipV="1">
            <a:off x="6518591" y="4442056"/>
            <a:ext cx="1709569" cy="32352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8BAFDF9-C7E4-42BA-BD3F-5D229D8D7086}"/>
              </a:ext>
            </a:extLst>
          </p:cNvPr>
          <p:cNvCxnSpPr>
            <a:cxnSpLocks/>
          </p:cNvCxnSpPr>
          <p:nvPr/>
        </p:nvCxnSpPr>
        <p:spPr>
          <a:xfrm flipV="1">
            <a:off x="6676321" y="4420153"/>
            <a:ext cx="1539555" cy="194534"/>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90" name="TextBox 89">
            <a:extLst>
              <a:ext uri="{FF2B5EF4-FFF2-40B4-BE49-F238E27FC236}">
                <a16:creationId xmlns:a16="http://schemas.microsoft.com/office/drawing/2014/main" id="{F1393C12-6190-4DA6-8179-FCF235FED960}"/>
              </a:ext>
            </a:extLst>
          </p:cNvPr>
          <p:cNvSpPr txBox="1"/>
          <p:nvPr/>
        </p:nvSpPr>
        <p:spPr>
          <a:xfrm>
            <a:off x="7526816" y="2836689"/>
            <a:ext cx="1028231" cy="738664"/>
          </a:xfrm>
          <a:prstGeom prst="rect">
            <a:avLst/>
          </a:prstGeom>
          <a:noFill/>
        </p:spPr>
        <p:txBody>
          <a:bodyPr wrap="square" rtlCol="0">
            <a:spAutoFit/>
          </a:bodyPr>
          <a:lstStyle/>
          <a:p>
            <a:pPr algn="ctr"/>
            <a:r>
              <a:rPr lang="en-US" sz="1400" dirty="0"/>
              <a:t>Super Resolution Image</a:t>
            </a:r>
          </a:p>
        </p:txBody>
      </p:sp>
      <p:sp>
        <p:nvSpPr>
          <p:cNvPr id="91" name="TextBox 90">
            <a:extLst>
              <a:ext uri="{FF2B5EF4-FFF2-40B4-BE49-F238E27FC236}">
                <a16:creationId xmlns:a16="http://schemas.microsoft.com/office/drawing/2014/main" id="{C9895ACB-F0E6-42AF-9B56-515B550472F4}"/>
              </a:ext>
            </a:extLst>
          </p:cNvPr>
          <p:cNvSpPr txBox="1"/>
          <p:nvPr/>
        </p:nvSpPr>
        <p:spPr>
          <a:xfrm>
            <a:off x="3777872" y="2477589"/>
            <a:ext cx="1258314" cy="954107"/>
          </a:xfrm>
          <a:prstGeom prst="rect">
            <a:avLst/>
          </a:prstGeom>
          <a:noFill/>
        </p:spPr>
        <p:txBody>
          <a:bodyPr wrap="square" rtlCol="0">
            <a:spAutoFit/>
          </a:bodyPr>
          <a:lstStyle/>
          <a:p>
            <a:pPr algn="ctr"/>
            <a:r>
              <a:rPr lang="en-US" sz="1400" dirty="0"/>
              <a:t>Feature Maps of Low-Resolution Image</a:t>
            </a:r>
          </a:p>
        </p:txBody>
      </p:sp>
      <p:sp>
        <p:nvSpPr>
          <p:cNvPr id="92" name="TextBox 91">
            <a:extLst>
              <a:ext uri="{FF2B5EF4-FFF2-40B4-BE49-F238E27FC236}">
                <a16:creationId xmlns:a16="http://schemas.microsoft.com/office/drawing/2014/main" id="{E7E432DF-19F7-4782-8EE7-99483254A859}"/>
              </a:ext>
            </a:extLst>
          </p:cNvPr>
          <p:cNvSpPr txBox="1"/>
          <p:nvPr/>
        </p:nvSpPr>
        <p:spPr>
          <a:xfrm>
            <a:off x="5715096" y="2507496"/>
            <a:ext cx="1258314" cy="954107"/>
          </a:xfrm>
          <a:prstGeom prst="rect">
            <a:avLst/>
          </a:prstGeom>
          <a:noFill/>
        </p:spPr>
        <p:txBody>
          <a:bodyPr wrap="square" rtlCol="0">
            <a:spAutoFit/>
          </a:bodyPr>
          <a:lstStyle/>
          <a:p>
            <a:pPr algn="ctr"/>
            <a:r>
              <a:rPr lang="en-US" sz="1400" dirty="0"/>
              <a:t>Feature Maps of High-Resolution Image</a:t>
            </a:r>
          </a:p>
        </p:txBody>
      </p:sp>
      <p:sp>
        <p:nvSpPr>
          <p:cNvPr id="48" name="Right Bracket 47">
            <a:extLst>
              <a:ext uri="{FF2B5EF4-FFF2-40B4-BE49-F238E27FC236}">
                <a16:creationId xmlns:a16="http://schemas.microsoft.com/office/drawing/2014/main" id="{28CA7A64-F5ED-472B-8A20-ED66B51A5044}"/>
              </a:ext>
            </a:extLst>
          </p:cNvPr>
          <p:cNvSpPr/>
          <p:nvPr/>
        </p:nvSpPr>
        <p:spPr>
          <a:xfrm rot="5400000">
            <a:off x="3368632" y="5010061"/>
            <a:ext cx="140290" cy="1422167"/>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3" name="Right Bracket 92">
            <a:extLst>
              <a:ext uri="{FF2B5EF4-FFF2-40B4-BE49-F238E27FC236}">
                <a16:creationId xmlns:a16="http://schemas.microsoft.com/office/drawing/2014/main" id="{EAE2895E-FCC6-4307-BCD1-76EF16158248}"/>
              </a:ext>
            </a:extLst>
          </p:cNvPr>
          <p:cNvSpPr/>
          <p:nvPr/>
        </p:nvSpPr>
        <p:spPr>
          <a:xfrm rot="5400000">
            <a:off x="5248571" y="4669530"/>
            <a:ext cx="140291" cy="2103228"/>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4" name="Right Bracket 93">
            <a:extLst>
              <a:ext uri="{FF2B5EF4-FFF2-40B4-BE49-F238E27FC236}">
                <a16:creationId xmlns:a16="http://schemas.microsoft.com/office/drawing/2014/main" id="{D6891308-BF79-4777-BAEF-B9AF4BF55451}"/>
              </a:ext>
            </a:extLst>
          </p:cNvPr>
          <p:cNvSpPr/>
          <p:nvPr/>
        </p:nvSpPr>
        <p:spPr>
          <a:xfrm rot="5400000">
            <a:off x="7245771" y="4864770"/>
            <a:ext cx="121650" cy="1701172"/>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5" name="TextBox 94">
            <a:extLst>
              <a:ext uri="{FF2B5EF4-FFF2-40B4-BE49-F238E27FC236}">
                <a16:creationId xmlns:a16="http://schemas.microsoft.com/office/drawing/2014/main" id="{2B357AB7-6D89-4D59-AB15-949B9FC9C473}"/>
              </a:ext>
            </a:extLst>
          </p:cNvPr>
          <p:cNvSpPr txBox="1"/>
          <p:nvPr/>
        </p:nvSpPr>
        <p:spPr>
          <a:xfrm>
            <a:off x="6464495" y="5791287"/>
            <a:ext cx="1701172" cy="307777"/>
          </a:xfrm>
          <a:prstGeom prst="rect">
            <a:avLst/>
          </a:prstGeom>
          <a:noFill/>
        </p:spPr>
        <p:txBody>
          <a:bodyPr wrap="square" rtlCol="0">
            <a:spAutoFit/>
          </a:bodyPr>
          <a:lstStyle/>
          <a:p>
            <a:pPr algn="ctr"/>
            <a:r>
              <a:rPr lang="en-US" sz="1400" dirty="0"/>
              <a:t>Reconstruction</a:t>
            </a:r>
          </a:p>
        </p:txBody>
      </p:sp>
      <p:sp>
        <p:nvSpPr>
          <p:cNvPr id="96" name="TextBox 95">
            <a:extLst>
              <a:ext uri="{FF2B5EF4-FFF2-40B4-BE49-F238E27FC236}">
                <a16:creationId xmlns:a16="http://schemas.microsoft.com/office/drawing/2014/main" id="{4313E920-8444-4B6C-A5BC-810F0F67E3EC}"/>
              </a:ext>
            </a:extLst>
          </p:cNvPr>
          <p:cNvSpPr txBox="1"/>
          <p:nvPr/>
        </p:nvSpPr>
        <p:spPr>
          <a:xfrm>
            <a:off x="4267101" y="5784622"/>
            <a:ext cx="2585313" cy="307777"/>
          </a:xfrm>
          <a:prstGeom prst="rect">
            <a:avLst/>
          </a:prstGeom>
          <a:noFill/>
        </p:spPr>
        <p:txBody>
          <a:bodyPr wrap="square" rtlCol="0">
            <a:spAutoFit/>
          </a:bodyPr>
          <a:lstStyle/>
          <a:p>
            <a:pPr algn="ctr"/>
            <a:r>
              <a:rPr lang="en-US" sz="1400" dirty="0"/>
              <a:t>Non-Linear Mapping</a:t>
            </a:r>
          </a:p>
        </p:txBody>
      </p:sp>
      <p:sp>
        <p:nvSpPr>
          <p:cNvPr id="97" name="TextBox 96">
            <a:extLst>
              <a:ext uri="{FF2B5EF4-FFF2-40B4-BE49-F238E27FC236}">
                <a16:creationId xmlns:a16="http://schemas.microsoft.com/office/drawing/2014/main" id="{4D940FF4-9DDB-4773-A3A5-44A80A8B96B1}"/>
              </a:ext>
            </a:extLst>
          </p:cNvPr>
          <p:cNvSpPr txBox="1"/>
          <p:nvPr/>
        </p:nvSpPr>
        <p:spPr>
          <a:xfrm>
            <a:off x="2750768" y="5791287"/>
            <a:ext cx="1422169" cy="738664"/>
          </a:xfrm>
          <a:prstGeom prst="rect">
            <a:avLst/>
          </a:prstGeom>
          <a:noFill/>
        </p:spPr>
        <p:txBody>
          <a:bodyPr wrap="square" rtlCol="0">
            <a:spAutoFit/>
          </a:bodyPr>
          <a:lstStyle/>
          <a:p>
            <a:pPr algn="ctr"/>
            <a:r>
              <a:rPr lang="en-US" sz="1400" dirty="0"/>
              <a:t>Patch Extraction and Representation</a:t>
            </a:r>
          </a:p>
        </p:txBody>
      </p:sp>
      <p:pic>
        <p:nvPicPr>
          <p:cNvPr id="42" name="Picture 41">
            <a:extLst>
              <a:ext uri="{FF2B5EF4-FFF2-40B4-BE49-F238E27FC236}">
                <a16:creationId xmlns:a16="http://schemas.microsoft.com/office/drawing/2014/main" id="{0494714E-0886-478C-AD89-2D2ECA9E2FE6}"/>
              </a:ext>
            </a:extLst>
          </p:cNvPr>
          <p:cNvPicPr preferRelativeResize="0">
            <a:picLocks noChangeAspect="1"/>
          </p:cNvPicPr>
          <p:nvPr/>
        </p:nvPicPr>
        <p:blipFill>
          <a:blip r:embed="rId4"/>
          <a:srcRect/>
          <a:stretch/>
        </p:blipFill>
        <p:spPr>
          <a:xfrm>
            <a:off x="594765" y="3591421"/>
            <a:ext cx="1422167" cy="2049972"/>
          </a:xfrm>
          <a:prstGeom prst="rect">
            <a:avLst/>
          </a:prstGeom>
          <a:scene3d>
            <a:camera prst="isometricRightUp"/>
            <a:lightRig rig="threePt" dir="t"/>
          </a:scene3d>
        </p:spPr>
      </p:pic>
      <p:sp>
        <p:nvSpPr>
          <p:cNvPr id="49" name="TextBox 48">
            <a:extLst>
              <a:ext uri="{FF2B5EF4-FFF2-40B4-BE49-F238E27FC236}">
                <a16:creationId xmlns:a16="http://schemas.microsoft.com/office/drawing/2014/main" id="{41607D56-EF07-4400-A20D-1F7C25081316}"/>
              </a:ext>
            </a:extLst>
          </p:cNvPr>
          <p:cNvSpPr txBox="1"/>
          <p:nvPr/>
        </p:nvSpPr>
        <p:spPr>
          <a:xfrm>
            <a:off x="687923" y="2777326"/>
            <a:ext cx="1028231" cy="738664"/>
          </a:xfrm>
          <a:prstGeom prst="rect">
            <a:avLst/>
          </a:prstGeom>
          <a:noFill/>
        </p:spPr>
        <p:txBody>
          <a:bodyPr wrap="square" rtlCol="0">
            <a:spAutoFit/>
          </a:bodyPr>
          <a:lstStyle/>
          <a:p>
            <a:pPr algn="ctr"/>
            <a:r>
              <a:rPr lang="en-US" sz="1400" dirty="0"/>
              <a:t>Low Resolution Image</a:t>
            </a:r>
          </a:p>
        </p:txBody>
      </p:sp>
      <p:sp>
        <p:nvSpPr>
          <p:cNvPr id="50" name="Right Bracket 49">
            <a:extLst>
              <a:ext uri="{FF2B5EF4-FFF2-40B4-BE49-F238E27FC236}">
                <a16:creationId xmlns:a16="http://schemas.microsoft.com/office/drawing/2014/main" id="{BD5BFA2B-9A48-4B6E-9CD0-FABA004B15AA}"/>
              </a:ext>
            </a:extLst>
          </p:cNvPr>
          <p:cNvSpPr/>
          <p:nvPr/>
        </p:nvSpPr>
        <p:spPr>
          <a:xfrm rot="5400000">
            <a:off x="1841709" y="4997576"/>
            <a:ext cx="115318" cy="1422168"/>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1" name="TextBox 50">
            <a:extLst>
              <a:ext uri="{FF2B5EF4-FFF2-40B4-BE49-F238E27FC236}">
                <a16:creationId xmlns:a16="http://schemas.microsoft.com/office/drawing/2014/main" id="{4BA8CC08-D95A-4DC3-B595-8674EEEC6348}"/>
              </a:ext>
            </a:extLst>
          </p:cNvPr>
          <p:cNvSpPr txBox="1"/>
          <p:nvPr/>
        </p:nvSpPr>
        <p:spPr>
          <a:xfrm>
            <a:off x="1188283" y="5765362"/>
            <a:ext cx="1422169" cy="523220"/>
          </a:xfrm>
          <a:prstGeom prst="rect">
            <a:avLst/>
          </a:prstGeom>
          <a:noFill/>
        </p:spPr>
        <p:txBody>
          <a:bodyPr wrap="square" rtlCol="0">
            <a:spAutoFit/>
          </a:bodyPr>
          <a:lstStyle/>
          <a:p>
            <a:pPr algn="ctr"/>
            <a:r>
              <a:rPr lang="en-US" sz="1400" dirty="0"/>
              <a:t>Bicubic Interpolation</a:t>
            </a:r>
          </a:p>
        </p:txBody>
      </p:sp>
    </p:spTree>
    <p:extLst>
      <p:ext uri="{BB962C8B-B14F-4D97-AF65-F5344CB8AC3E}">
        <p14:creationId xmlns:p14="http://schemas.microsoft.com/office/powerpoint/2010/main" val="4155350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9D46D-1BC4-497D-A28C-4DC169D30C08}"/>
              </a:ext>
            </a:extLst>
          </p:cNvPr>
          <p:cNvSpPr>
            <a:spLocks noGrp="1"/>
          </p:cNvSpPr>
          <p:nvPr>
            <p:ph type="title"/>
          </p:nvPr>
        </p:nvSpPr>
        <p:spPr>
          <a:xfrm>
            <a:off x="581192" y="687474"/>
            <a:ext cx="7989752" cy="537477"/>
          </a:xfrm>
        </p:spPr>
        <p:txBody>
          <a:bodyPr/>
          <a:lstStyle/>
          <a:p>
            <a:r>
              <a:rPr lang="en-US" dirty="0"/>
              <a:t>Convolutional Layer</a:t>
            </a:r>
          </a:p>
        </p:txBody>
      </p:sp>
      <p:sp>
        <p:nvSpPr>
          <p:cNvPr id="3" name="Date Placeholder 6">
            <a:extLst>
              <a:ext uri="{FF2B5EF4-FFF2-40B4-BE49-F238E27FC236}">
                <a16:creationId xmlns:a16="http://schemas.microsoft.com/office/drawing/2014/main" id="{6903AD32-9682-47D7-AA50-BF5B932AFCA9}"/>
              </a:ext>
            </a:extLst>
          </p:cNvPr>
          <p:cNvSpPr>
            <a:spLocks noGrp="1"/>
          </p:cNvSpPr>
          <p:nvPr>
            <p:ph type="dt" sz="half" idx="10"/>
          </p:nvPr>
        </p:nvSpPr>
        <p:spPr>
          <a:xfrm>
            <a:off x="5559327" y="6482653"/>
            <a:ext cx="2133600" cy="365125"/>
          </a:xfrm>
        </p:spPr>
        <p:txBody>
          <a:bodyPr/>
          <a:lstStyle/>
          <a:p>
            <a:fld id="{EDBAC8D9-C124-4B74-9CB9-474FDD0AD4C5}" type="datetime1">
              <a:rPr lang="en-US" smtClean="0"/>
              <a:t>4/19/2021</a:t>
            </a:fld>
            <a:endParaRPr lang="en-US" dirty="0"/>
          </a:p>
        </p:txBody>
      </p:sp>
      <p:sp>
        <p:nvSpPr>
          <p:cNvPr id="4" name="Footer Placeholder 7">
            <a:extLst>
              <a:ext uri="{FF2B5EF4-FFF2-40B4-BE49-F238E27FC236}">
                <a16:creationId xmlns:a16="http://schemas.microsoft.com/office/drawing/2014/main" id="{160DCE5B-CF28-4038-B395-EAE5EF6CA50D}"/>
              </a:ext>
            </a:extLst>
          </p:cNvPr>
          <p:cNvSpPr>
            <a:spLocks noGrp="1"/>
          </p:cNvSpPr>
          <p:nvPr>
            <p:ph type="ftr" sz="quarter" idx="11"/>
          </p:nvPr>
        </p:nvSpPr>
        <p:spPr>
          <a:xfrm>
            <a:off x="581192" y="6478327"/>
            <a:ext cx="4870585" cy="365125"/>
          </a:xfrm>
          <a:ln>
            <a:noFill/>
          </a:ln>
        </p:spPr>
        <p:txBody>
          <a:bodyPr/>
          <a:lstStyle/>
          <a:p>
            <a:r>
              <a:rPr lang="en-US" dirty="0"/>
              <a:t>Super Resolution</a:t>
            </a:r>
          </a:p>
        </p:txBody>
      </p:sp>
      <p:sp>
        <p:nvSpPr>
          <p:cNvPr id="5" name="Slide Number Placeholder 8">
            <a:extLst>
              <a:ext uri="{FF2B5EF4-FFF2-40B4-BE49-F238E27FC236}">
                <a16:creationId xmlns:a16="http://schemas.microsoft.com/office/drawing/2014/main" id="{31EF2E07-57A6-41D1-B07A-B29607FACD9C}"/>
              </a:ext>
            </a:extLst>
          </p:cNvPr>
          <p:cNvSpPr>
            <a:spLocks noGrp="1"/>
          </p:cNvSpPr>
          <p:nvPr>
            <p:ph type="sldNum" sz="quarter" idx="12"/>
          </p:nvPr>
        </p:nvSpPr>
        <p:spPr>
          <a:xfrm>
            <a:off x="7800476" y="6482653"/>
            <a:ext cx="770468" cy="365125"/>
          </a:xfrm>
        </p:spPr>
        <p:txBody>
          <a:bodyPr/>
          <a:lstStyle/>
          <a:p>
            <a:fld id="{D57F1E4F-1CFF-5643-939E-217C01CDF565}" type="slidenum">
              <a:rPr lang="en-US" smtClean="0"/>
              <a:pPr/>
              <a:t>5</a:t>
            </a:fld>
            <a:endParaRPr lang="en-US" dirty="0"/>
          </a:p>
        </p:txBody>
      </p:sp>
      <p:sp>
        <p:nvSpPr>
          <p:cNvPr id="17" name="TextBox 16">
            <a:extLst>
              <a:ext uri="{FF2B5EF4-FFF2-40B4-BE49-F238E27FC236}">
                <a16:creationId xmlns:a16="http://schemas.microsoft.com/office/drawing/2014/main" id="{04A204AD-0755-4340-BB03-81DA9C6A7268}"/>
              </a:ext>
            </a:extLst>
          </p:cNvPr>
          <p:cNvSpPr txBox="1"/>
          <p:nvPr/>
        </p:nvSpPr>
        <p:spPr>
          <a:xfrm>
            <a:off x="577124" y="1433301"/>
            <a:ext cx="7989752" cy="120032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The model includes 3 convolutional layers. During training, the weight (i.e., kernel values) and biases are incrementally updated to toward results that produce results closer to the original image.  To optimize speed, no pooling or fully connected layers are utilized.</a:t>
            </a:r>
          </a:p>
        </p:txBody>
      </p:sp>
      <p:pic>
        <p:nvPicPr>
          <p:cNvPr id="2050" name="Picture 2">
            <a:hlinkClick r:id="rId2"/>
            <a:extLst>
              <a:ext uri="{FF2B5EF4-FFF2-40B4-BE49-F238E27FC236}">
                <a16:creationId xmlns:a16="http://schemas.microsoft.com/office/drawing/2014/main" id="{BE375B18-B641-46EC-8C9C-760D69B007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7410" y="2682176"/>
            <a:ext cx="4629179" cy="37882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4120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9D46D-1BC4-497D-A28C-4DC169D30C08}"/>
              </a:ext>
            </a:extLst>
          </p:cNvPr>
          <p:cNvSpPr>
            <a:spLocks noGrp="1"/>
          </p:cNvSpPr>
          <p:nvPr>
            <p:ph type="title"/>
          </p:nvPr>
        </p:nvSpPr>
        <p:spPr>
          <a:xfrm>
            <a:off x="581192" y="687474"/>
            <a:ext cx="7989752" cy="537477"/>
          </a:xfrm>
        </p:spPr>
        <p:txBody>
          <a:bodyPr/>
          <a:lstStyle/>
          <a:p>
            <a:r>
              <a:rPr lang="en-US" dirty="0"/>
              <a:t>Parameters (Design Decisions)</a:t>
            </a:r>
          </a:p>
        </p:txBody>
      </p:sp>
      <p:sp>
        <p:nvSpPr>
          <p:cNvPr id="3" name="Date Placeholder 6">
            <a:extLst>
              <a:ext uri="{FF2B5EF4-FFF2-40B4-BE49-F238E27FC236}">
                <a16:creationId xmlns:a16="http://schemas.microsoft.com/office/drawing/2014/main" id="{6903AD32-9682-47D7-AA50-BF5B932AFCA9}"/>
              </a:ext>
            </a:extLst>
          </p:cNvPr>
          <p:cNvSpPr>
            <a:spLocks noGrp="1"/>
          </p:cNvSpPr>
          <p:nvPr>
            <p:ph type="dt" sz="half" idx="10"/>
          </p:nvPr>
        </p:nvSpPr>
        <p:spPr>
          <a:xfrm>
            <a:off x="5559327" y="6482653"/>
            <a:ext cx="2133600" cy="365125"/>
          </a:xfrm>
        </p:spPr>
        <p:txBody>
          <a:bodyPr/>
          <a:lstStyle/>
          <a:p>
            <a:fld id="{EDBAC8D9-C124-4B74-9CB9-474FDD0AD4C5}" type="datetime1">
              <a:rPr lang="en-US" smtClean="0"/>
              <a:t>4/19/2021</a:t>
            </a:fld>
            <a:endParaRPr lang="en-US" dirty="0"/>
          </a:p>
        </p:txBody>
      </p:sp>
      <p:sp>
        <p:nvSpPr>
          <p:cNvPr id="4" name="Footer Placeholder 7">
            <a:extLst>
              <a:ext uri="{FF2B5EF4-FFF2-40B4-BE49-F238E27FC236}">
                <a16:creationId xmlns:a16="http://schemas.microsoft.com/office/drawing/2014/main" id="{160DCE5B-CF28-4038-B395-EAE5EF6CA50D}"/>
              </a:ext>
            </a:extLst>
          </p:cNvPr>
          <p:cNvSpPr>
            <a:spLocks noGrp="1"/>
          </p:cNvSpPr>
          <p:nvPr>
            <p:ph type="ftr" sz="quarter" idx="11"/>
          </p:nvPr>
        </p:nvSpPr>
        <p:spPr>
          <a:xfrm>
            <a:off x="581192" y="6478327"/>
            <a:ext cx="4870585" cy="365125"/>
          </a:xfrm>
          <a:ln>
            <a:noFill/>
          </a:ln>
        </p:spPr>
        <p:txBody>
          <a:bodyPr/>
          <a:lstStyle/>
          <a:p>
            <a:r>
              <a:rPr lang="en-US" dirty="0"/>
              <a:t>Super Resolution</a:t>
            </a:r>
          </a:p>
        </p:txBody>
      </p:sp>
      <p:sp>
        <p:nvSpPr>
          <p:cNvPr id="5" name="Slide Number Placeholder 8">
            <a:extLst>
              <a:ext uri="{FF2B5EF4-FFF2-40B4-BE49-F238E27FC236}">
                <a16:creationId xmlns:a16="http://schemas.microsoft.com/office/drawing/2014/main" id="{31EF2E07-57A6-41D1-B07A-B29607FACD9C}"/>
              </a:ext>
            </a:extLst>
          </p:cNvPr>
          <p:cNvSpPr>
            <a:spLocks noGrp="1"/>
          </p:cNvSpPr>
          <p:nvPr>
            <p:ph type="sldNum" sz="quarter" idx="12"/>
          </p:nvPr>
        </p:nvSpPr>
        <p:spPr>
          <a:xfrm>
            <a:off x="7800476" y="6482653"/>
            <a:ext cx="770468" cy="365125"/>
          </a:xfrm>
        </p:spPr>
        <p:txBody>
          <a:bodyPr/>
          <a:lstStyle/>
          <a:p>
            <a:fld id="{D57F1E4F-1CFF-5643-939E-217C01CDF565}" type="slidenum">
              <a:rPr lang="en-US" smtClean="0"/>
              <a:pPr/>
              <a:t>6</a:t>
            </a:fld>
            <a:endParaRPr lang="en-US" dirty="0"/>
          </a:p>
        </p:txBody>
      </p:sp>
      <p:sp>
        <p:nvSpPr>
          <p:cNvPr id="17" name="TextBox 16">
            <a:extLst>
              <a:ext uri="{FF2B5EF4-FFF2-40B4-BE49-F238E27FC236}">
                <a16:creationId xmlns:a16="http://schemas.microsoft.com/office/drawing/2014/main" id="{04A204AD-0755-4340-BB03-81DA9C6A7268}"/>
              </a:ext>
            </a:extLst>
          </p:cNvPr>
          <p:cNvSpPr txBox="1"/>
          <p:nvPr/>
        </p:nvSpPr>
        <p:spPr>
          <a:xfrm>
            <a:off x="577124" y="1433301"/>
            <a:ext cx="7989752" cy="2400657"/>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F</a:t>
            </a:r>
            <a:r>
              <a:rPr lang="en-US" sz="1800" dirty="0">
                <a:latin typeface="Arial" panose="020B0604020202020204" pitchFamily="34" charset="0"/>
                <a:cs typeface="Arial" panose="020B0604020202020204" pitchFamily="34" charset="0"/>
              </a:rPr>
              <a:t>ollowing are the design decisions if larger values were used:</a:t>
            </a: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Number of Kernels</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marginally increase quality</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drastically affect speed of training</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Kernel Size</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marginally richer structural information</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drastically affect speed of training</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Number of Layers</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no apparent improvement in image quality</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increases convergence time.</a:t>
            </a:r>
          </a:p>
        </p:txBody>
      </p:sp>
    </p:spTree>
    <p:extLst>
      <p:ext uri="{BB962C8B-B14F-4D97-AF65-F5344CB8AC3E}">
        <p14:creationId xmlns:p14="http://schemas.microsoft.com/office/powerpoint/2010/main" val="34084556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9D46D-1BC4-497D-A28C-4DC169D30C08}"/>
              </a:ext>
            </a:extLst>
          </p:cNvPr>
          <p:cNvSpPr>
            <a:spLocks noGrp="1"/>
          </p:cNvSpPr>
          <p:nvPr>
            <p:ph type="title"/>
          </p:nvPr>
        </p:nvSpPr>
        <p:spPr>
          <a:xfrm>
            <a:off x="581192" y="687474"/>
            <a:ext cx="7989752" cy="537477"/>
          </a:xfrm>
        </p:spPr>
        <p:txBody>
          <a:bodyPr/>
          <a:lstStyle/>
          <a:p>
            <a:r>
              <a:rPr lang="en-US" dirty="0"/>
              <a:t>Parameters (Deviations)</a:t>
            </a:r>
          </a:p>
        </p:txBody>
      </p:sp>
      <p:sp>
        <p:nvSpPr>
          <p:cNvPr id="3" name="Date Placeholder 6">
            <a:extLst>
              <a:ext uri="{FF2B5EF4-FFF2-40B4-BE49-F238E27FC236}">
                <a16:creationId xmlns:a16="http://schemas.microsoft.com/office/drawing/2014/main" id="{6903AD32-9682-47D7-AA50-BF5B932AFCA9}"/>
              </a:ext>
            </a:extLst>
          </p:cNvPr>
          <p:cNvSpPr>
            <a:spLocks noGrp="1"/>
          </p:cNvSpPr>
          <p:nvPr>
            <p:ph type="dt" sz="half" idx="10"/>
          </p:nvPr>
        </p:nvSpPr>
        <p:spPr>
          <a:xfrm>
            <a:off x="5559327" y="6482653"/>
            <a:ext cx="2133600" cy="365125"/>
          </a:xfrm>
        </p:spPr>
        <p:txBody>
          <a:bodyPr/>
          <a:lstStyle/>
          <a:p>
            <a:fld id="{EDBAC8D9-C124-4B74-9CB9-474FDD0AD4C5}" type="datetime1">
              <a:rPr lang="en-US" smtClean="0"/>
              <a:t>4/19/2021</a:t>
            </a:fld>
            <a:endParaRPr lang="en-US" dirty="0"/>
          </a:p>
        </p:txBody>
      </p:sp>
      <p:sp>
        <p:nvSpPr>
          <p:cNvPr id="4" name="Footer Placeholder 7">
            <a:extLst>
              <a:ext uri="{FF2B5EF4-FFF2-40B4-BE49-F238E27FC236}">
                <a16:creationId xmlns:a16="http://schemas.microsoft.com/office/drawing/2014/main" id="{160DCE5B-CF28-4038-B395-EAE5EF6CA50D}"/>
              </a:ext>
            </a:extLst>
          </p:cNvPr>
          <p:cNvSpPr>
            <a:spLocks noGrp="1"/>
          </p:cNvSpPr>
          <p:nvPr>
            <p:ph type="ftr" sz="quarter" idx="11"/>
          </p:nvPr>
        </p:nvSpPr>
        <p:spPr>
          <a:xfrm>
            <a:off x="581192" y="6478327"/>
            <a:ext cx="4870585" cy="365125"/>
          </a:xfrm>
          <a:ln>
            <a:noFill/>
          </a:ln>
        </p:spPr>
        <p:txBody>
          <a:bodyPr/>
          <a:lstStyle/>
          <a:p>
            <a:r>
              <a:rPr lang="en-US" dirty="0"/>
              <a:t>Super Resolution</a:t>
            </a:r>
          </a:p>
        </p:txBody>
      </p:sp>
      <p:sp>
        <p:nvSpPr>
          <p:cNvPr id="5" name="Slide Number Placeholder 8">
            <a:extLst>
              <a:ext uri="{FF2B5EF4-FFF2-40B4-BE49-F238E27FC236}">
                <a16:creationId xmlns:a16="http://schemas.microsoft.com/office/drawing/2014/main" id="{31EF2E07-57A6-41D1-B07A-B29607FACD9C}"/>
              </a:ext>
            </a:extLst>
          </p:cNvPr>
          <p:cNvSpPr>
            <a:spLocks noGrp="1"/>
          </p:cNvSpPr>
          <p:nvPr>
            <p:ph type="sldNum" sz="quarter" idx="12"/>
          </p:nvPr>
        </p:nvSpPr>
        <p:spPr>
          <a:xfrm>
            <a:off x="7800476" y="6482653"/>
            <a:ext cx="770468" cy="365125"/>
          </a:xfrm>
        </p:spPr>
        <p:txBody>
          <a:bodyPr/>
          <a:lstStyle/>
          <a:p>
            <a:fld id="{D57F1E4F-1CFF-5643-939E-217C01CDF565}" type="slidenum">
              <a:rPr lang="en-US" smtClean="0"/>
              <a:pPr/>
              <a:t>7</a:t>
            </a:fld>
            <a:endParaRPr lang="en-US" dirty="0"/>
          </a:p>
        </p:txBody>
      </p:sp>
      <p:sp>
        <p:nvSpPr>
          <p:cNvPr id="17" name="TextBox 16">
            <a:extLst>
              <a:ext uri="{FF2B5EF4-FFF2-40B4-BE49-F238E27FC236}">
                <a16:creationId xmlns:a16="http://schemas.microsoft.com/office/drawing/2014/main" id="{04A204AD-0755-4340-BB03-81DA9C6A7268}"/>
              </a:ext>
            </a:extLst>
          </p:cNvPr>
          <p:cNvSpPr txBox="1"/>
          <p:nvPr/>
        </p:nvSpPr>
        <p:spPr>
          <a:xfrm>
            <a:off x="577124" y="1433301"/>
            <a:ext cx="7989752" cy="3231654"/>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Following are technical paper used and the deviations.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Learning Rate</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Per tech paper, 10</a:t>
            </a:r>
            <a:r>
              <a:rPr lang="en-US" sz="1400" baseline="30000" dirty="0">
                <a:latin typeface="Arial" panose="020B0604020202020204" pitchFamily="34" charset="0"/>
                <a:cs typeface="Arial" panose="020B0604020202020204" pitchFamily="34" charset="0"/>
              </a:rPr>
              <a:t>-4</a:t>
            </a:r>
            <a:r>
              <a:rPr lang="en-US" sz="1400" dirty="0">
                <a:latin typeface="Arial" panose="020B0604020202020204" pitchFamily="34" charset="0"/>
                <a:cs typeface="Arial" panose="020B0604020202020204" pitchFamily="34" charset="0"/>
              </a:rPr>
              <a:t> for first 2 layer and 10</a:t>
            </a:r>
            <a:r>
              <a:rPr lang="en-US" sz="1400" baseline="30000" dirty="0">
                <a:latin typeface="Arial" panose="020B0604020202020204" pitchFamily="34" charset="0"/>
                <a:cs typeface="Arial" panose="020B0604020202020204" pitchFamily="34" charset="0"/>
              </a:rPr>
              <a:t>-5</a:t>
            </a:r>
            <a:r>
              <a:rPr lang="en-US" sz="1400" dirty="0">
                <a:latin typeface="Arial" panose="020B0604020202020204" pitchFamily="34" charset="0"/>
                <a:cs typeface="Arial" panose="020B0604020202020204" pitchFamily="34" charset="0"/>
              </a:rPr>
              <a:t> for last.</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unknown how to apply rate on layer instead of model w/ </a:t>
            </a:r>
            <a:r>
              <a:rPr lang="en-US" sz="1400" dirty="0" err="1">
                <a:latin typeface="Arial" panose="020B0604020202020204" pitchFamily="34" charset="0"/>
                <a:cs typeface="Arial" panose="020B0604020202020204" pitchFamily="34" charset="0"/>
              </a:rPr>
              <a:t>Keras</a:t>
            </a:r>
            <a:r>
              <a:rPr lang="en-US" sz="1400" dirty="0">
                <a:latin typeface="Arial" panose="020B0604020202020204" pitchFamily="34" charset="0"/>
                <a:cs typeface="Arial" panose="020B0604020202020204" pitchFamily="34" charset="0"/>
              </a:rPr>
              <a:t>, thus 10</a:t>
            </a:r>
            <a:r>
              <a:rPr lang="en-US" sz="1400" baseline="30000" dirty="0">
                <a:latin typeface="Arial" panose="020B0604020202020204" pitchFamily="34" charset="0"/>
                <a:cs typeface="Arial" panose="020B0604020202020204" pitchFamily="34" charset="0"/>
              </a:rPr>
              <a:t>-4</a:t>
            </a:r>
            <a:r>
              <a:rPr lang="en-US" sz="1400" dirty="0">
                <a:latin typeface="Arial" panose="020B0604020202020204" pitchFamily="34" charset="0"/>
                <a:cs typeface="Arial" panose="020B0604020202020204" pitchFamily="34" charset="0"/>
              </a:rPr>
              <a:t> was applied across</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Strides</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Per tech paper, 14 for small set of 91 training images and 33 for large set of 5 million images.</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Error occurred when value was set in ICP.  Thus, the default of 1 was used.</a:t>
            </a:r>
          </a:p>
          <a:p>
            <a:pPr marL="285750"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Kernel Initializer</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Tech paper used Gaussian distribution with zero mean and 0.001 standard deviation.</a:t>
            </a:r>
          </a:p>
          <a:p>
            <a:pPr marL="742950" lvl="1" indent="-285750">
              <a:buFont typeface="Arial" panose="020B0604020202020204" pitchFamily="34" charset="0"/>
              <a:buChar char="•"/>
            </a:pPr>
            <a:r>
              <a:rPr lang="en-US" sz="1400" dirty="0" err="1">
                <a:latin typeface="Arial" panose="020B0604020202020204" pitchFamily="34" charset="0"/>
                <a:cs typeface="Arial" panose="020B0604020202020204" pitchFamily="34" charset="0"/>
              </a:rPr>
              <a:t>RandomNormal</a:t>
            </a:r>
            <a:r>
              <a:rPr lang="en-US" sz="1400" dirty="0">
                <a:latin typeface="Arial" panose="020B0604020202020204" pitchFamily="34" charset="0"/>
                <a:cs typeface="Arial" panose="020B0604020202020204" pitchFamily="34" charset="0"/>
              </a:rPr>
              <a:t>(mean=0.0, </a:t>
            </a:r>
            <a:r>
              <a:rPr lang="en-US" sz="1400" dirty="0" err="1">
                <a:latin typeface="Arial" panose="020B0604020202020204" pitchFamily="34" charset="0"/>
                <a:cs typeface="Arial" panose="020B0604020202020204" pitchFamily="34" charset="0"/>
              </a:rPr>
              <a:t>stddev</a:t>
            </a:r>
            <a:r>
              <a:rPr lang="en-US" sz="1400" dirty="0">
                <a:latin typeface="Arial" panose="020B0604020202020204" pitchFamily="34" charset="0"/>
                <a:cs typeface="Arial" panose="020B0604020202020204" pitchFamily="34" charset="0"/>
              </a:rPr>
              <a:t>=0.001) was attempted, but resulted in black image (even after 10,000 epoch).</a:t>
            </a:r>
          </a:p>
          <a:p>
            <a:pPr marL="742950" lvl="1" indent="-285750">
              <a:buFont typeface="Arial" panose="020B0604020202020204" pitchFamily="34" charset="0"/>
              <a:buChar char="•"/>
            </a:pPr>
            <a:r>
              <a:rPr lang="en-US" sz="1400" dirty="0">
                <a:latin typeface="Arial" panose="020B0604020202020204" pitchFamily="34" charset="0"/>
                <a:cs typeface="Arial" panose="020B0604020202020204" pitchFamily="34" charset="0"/>
              </a:rPr>
              <a:t>The Orthogonal() was used by </a:t>
            </a:r>
            <a:r>
              <a:rPr lang="en-US" sz="1400" dirty="0" err="1">
                <a:latin typeface="Arial" panose="020B0604020202020204" pitchFamily="34" charset="0"/>
                <a:cs typeface="Arial" panose="020B0604020202020204" pitchFamily="34" charset="0"/>
              </a:rPr>
              <a:t>Xingyu</a:t>
            </a:r>
            <a:r>
              <a:rPr lang="en-US" sz="1400" dirty="0">
                <a:latin typeface="Arial" panose="020B0604020202020204" pitchFamily="34" charset="0"/>
                <a:cs typeface="Arial" panose="020B0604020202020204" pitchFamily="34" charset="0"/>
              </a:rPr>
              <a:t> Long and worked for this project.</a:t>
            </a:r>
          </a:p>
        </p:txBody>
      </p:sp>
    </p:spTree>
    <p:extLst>
      <p:ext uri="{BB962C8B-B14F-4D97-AF65-F5344CB8AC3E}">
        <p14:creationId xmlns:p14="http://schemas.microsoft.com/office/powerpoint/2010/main" val="314218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Picture 54">
            <a:extLst>
              <a:ext uri="{FF2B5EF4-FFF2-40B4-BE49-F238E27FC236}">
                <a16:creationId xmlns:a16="http://schemas.microsoft.com/office/drawing/2014/main" id="{6958867C-E802-4686-8E06-23D12B0FC1AE}"/>
              </a:ext>
            </a:extLst>
          </p:cNvPr>
          <p:cNvPicPr>
            <a:picLocks noChangeAspect="1"/>
          </p:cNvPicPr>
          <p:nvPr/>
        </p:nvPicPr>
        <p:blipFill>
          <a:blip r:embed="rId2"/>
          <a:stretch>
            <a:fillRect/>
          </a:stretch>
        </p:blipFill>
        <p:spPr>
          <a:xfrm>
            <a:off x="417439" y="4228245"/>
            <a:ext cx="949738" cy="955391"/>
          </a:xfrm>
          <a:prstGeom prst="rect">
            <a:avLst/>
          </a:prstGeom>
          <a:noFill/>
        </p:spPr>
      </p:pic>
      <p:sp>
        <p:nvSpPr>
          <p:cNvPr id="2" name="Title 1">
            <a:extLst>
              <a:ext uri="{FF2B5EF4-FFF2-40B4-BE49-F238E27FC236}">
                <a16:creationId xmlns:a16="http://schemas.microsoft.com/office/drawing/2014/main" id="{C259D46D-1BC4-497D-A28C-4DC169D30C08}"/>
              </a:ext>
            </a:extLst>
          </p:cNvPr>
          <p:cNvSpPr>
            <a:spLocks noGrp="1"/>
          </p:cNvSpPr>
          <p:nvPr>
            <p:ph type="title"/>
          </p:nvPr>
        </p:nvSpPr>
        <p:spPr>
          <a:xfrm>
            <a:off x="581192" y="687474"/>
            <a:ext cx="7989752" cy="537477"/>
          </a:xfrm>
        </p:spPr>
        <p:txBody>
          <a:bodyPr/>
          <a:lstStyle/>
          <a:p>
            <a:r>
              <a:rPr lang="en-US" sz="2800" dirty="0"/>
              <a:t>Model layers</a:t>
            </a:r>
          </a:p>
        </p:txBody>
      </p:sp>
      <p:sp>
        <p:nvSpPr>
          <p:cNvPr id="3" name="Date Placeholder 6">
            <a:extLst>
              <a:ext uri="{FF2B5EF4-FFF2-40B4-BE49-F238E27FC236}">
                <a16:creationId xmlns:a16="http://schemas.microsoft.com/office/drawing/2014/main" id="{6903AD32-9682-47D7-AA50-BF5B932AFCA9}"/>
              </a:ext>
            </a:extLst>
          </p:cNvPr>
          <p:cNvSpPr>
            <a:spLocks noGrp="1"/>
          </p:cNvSpPr>
          <p:nvPr>
            <p:ph type="dt" sz="half" idx="10"/>
          </p:nvPr>
        </p:nvSpPr>
        <p:spPr>
          <a:xfrm>
            <a:off x="5559327" y="6482653"/>
            <a:ext cx="2133600" cy="365125"/>
          </a:xfrm>
        </p:spPr>
        <p:txBody>
          <a:bodyPr/>
          <a:lstStyle/>
          <a:p>
            <a:fld id="{EDBAC8D9-C124-4B74-9CB9-474FDD0AD4C5}" type="datetime1">
              <a:rPr lang="en-US" smtClean="0"/>
              <a:t>4/19/2021</a:t>
            </a:fld>
            <a:endParaRPr lang="en-US" dirty="0"/>
          </a:p>
        </p:txBody>
      </p:sp>
      <p:sp>
        <p:nvSpPr>
          <p:cNvPr id="4" name="Footer Placeholder 7">
            <a:extLst>
              <a:ext uri="{FF2B5EF4-FFF2-40B4-BE49-F238E27FC236}">
                <a16:creationId xmlns:a16="http://schemas.microsoft.com/office/drawing/2014/main" id="{160DCE5B-CF28-4038-B395-EAE5EF6CA50D}"/>
              </a:ext>
            </a:extLst>
          </p:cNvPr>
          <p:cNvSpPr>
            <a:spLocks noGrp="1"/>
          </p:cNvSpPr>
          <p:nvPr>
            <p:ph type="ftr" sz="quarter" idx="11"/>
          </p:nvPr>
        </p:nvSpPr>
        <p:spPr>
          <a:xfrm>
            <a:off x="581192" y="6478327"/>
            <a:ext cx="4870585" cy="365125"/>
          </a:xfrm>
          <a:ln>
            <a:noFill/>
          </a:ln>
        </p:spPr>
        <p:txBody>
          <a:bodyPr/>
          <a:lstStyle/>
          <a:p>
            <a:r>
              <a:rPr lang="en-US" dirty="0"/>
              <a:t>Super Resolution</a:t>
            </a:r>
          </a:p>
        </p:txBody>
      </p:sp>
      <p:sp>
        <p:nvSpPr>
          <p:cNvPr id="5" name="Slide Number Placeholder 8">
            <a:extLst>
              <a:ext uri="{FF2B5EF4-FFF2-40B4-BE49-F238E27FC236}">
                <a16:creationId xmlns:a16="http://schemas.microsoft.com/office/drawing/2014/main" id="{31EF2E07-57A6-41D1-B07A-B29607FACD9C}"/>
              </a:ext>
            </a:extLst>
          </p:cNvPr>
          <p:cNvSpPr>
            <a:spLocks noGrp="1"/>
          </p:cNvSpPr>
          <p:nvPr>
            <p:ph type="sldNum" sz="quarter" idx="12"/>
          </p:nvPr>
        </p:nvSpPr>
        <p:spPr>
          <a:xfrm>
            <a:off x="7800476" y="6482653"/>
            <a:ext cx="770468" cy="365125"/>
          </a:xfrm>
        </p:spPr>
        <p:txBody>
          <a:bodyPr/>
          <a:lstStyle/>
          <a:p>
            <a:fld id="{D57F1E4F-1CFF-5643-939E-217C01CDF565}" type="slidenum">
              <a:rPr lang="en-US" smtClean="0"/>
              <a:pPr/>
              <a:t>8</a:t>
            </a:fld>
            <a:endParaRPr lang="en-US" dirty="0"/>
          </a:p>
        </p:txBody>
      </p:sp>
      <p:sp>
        <p:nvSpPr>
          <p:cNvPr id="6" name="Rectangle 5">
            <a:extLst>
              <a:ext uri="{FF2B5EF4-FFF2-40B4-BE49-F238E27FC236}">
                <a16:creationId xmlns:a16="http://schemas.microsoft.com/office/drawing/2014/main" id="{A5FC34E6-F2A0-479A-8D61-D571B41E1F4C}"/>
              </a:ext>
            </a:extLst>
          </p:cNvPr>
          <p:cNvSpPr/>
          <p:nvPr/>
        </p:nvSpPr>
        <p:spPr>
          <a:xfrm>
            <a:off x="441351" y="4249479"/>
            <a:ext cx="913648"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effectLst>
                  <a:outerShdw blurRad="38100" dist="38100" dir="2700000" algn="tl">
                    <a:srgbClr val="000000">
                      <a:alpha val="43137"/>
                    </a:srgbClr>
                  </a:outerShdw>
                </a:effectLst>
              </a:rPr>
              <a:t>64x64</a:t>
            </a:r>
          </a:p>
        </p:txBody>
      </p:sp>
      <p:cxnSp>
        <p:nvCxnSpPr>
          <p:cNvPr id="18" name="Straight Arrow Connector 17">
            <a:extLst>
              <a:ext uri="{FF2B5EF4-FFF2-40B4-BE49-F238E27FC236}">
                <a16:creationId xmlns:a16="http://schemas.microsoft.com/office/drawing/2014/main" id="{AE5DB082-1A76-465B-8F3C-B01536AB1F16}"/>
              </a:ext>
            </a:extLst>
          </p:cNvPr>
          <p:cNvCxnSpPr>
            <a:cxnSpLocks/>
            <a:stCxn id="55" idx="3"/>
            <a:endCxn id="8" idx="2"/>
          </p:cNvCxnSpPr>
          <p:nvPr/>
        </p:nvCxnSpPr>
        <p:spPr>
          <a:xfrm>
            <a:off x="1367177" y="4705941"/>
            <a:ext cx="385383" cy="1317"/>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52" name="Table 52">
            <a:extLst>
              <a:ext uri="{FF2B5EF4-FFF2-40B4-BE49-F238E27FC236}">
                <a16:creationId xmlns:a16="http://schemas.microsoft.com/office/drawing/2014/main" id="{4F9F23F8-8088-49AC-9D53-26EF9D1303E9}"/>
              </a:ext>
            </a:extLst>
          </p:cNvPr>
          <p:cNvGraphicFramePr>
            <a:graphicFrameLocks noGrp="1"/>
          </p:cNvGraphicFramePr>
          <p:nvPr>
            <p:extLst>
              <p:ext uri="{D42A27DB-BD31-4B8C-83A1-F6EECF244321}">
                <p14:modId xmlns:p14="http://schemas.microsoft.com/office/powerpoint/2010/main" val="761761312"/>
              </p:ext>
            </p:extLst>
          </p:nvPr>
        </p:nvGraphicFramePr>
        <p:xfrm>
          <a:off x="984541" y="2051201"/>
          <a:ext cx="1220508" cy="1219200"/>
        </p:xfrm>
        <a:graphic>
          <a:graphicData uri="http://schemas.openxmlformats.org/drawingml/2006/table">
            <a:tbl>
              <a:tblPr firstRow="1" bandRow="1">
                <a:tableStyleId>{5940675A-B579-460E-94D1-54222C63F5DA}</a:tableStyleId>
              </a:tblPr>
              <a:tblGrid>
                <a:gridCol w="135612">
                  <a:extLst>
                    <a:ext uri="{9D8B030D-6E8A-4147-A177-3AD203B41FA5}">
                      <a16:colId xmlns:a16="http://schemas.microsoft.com/office/drawing/2014/main" val="3511628560"/>
                    </a:ext>
                  </a:extLst>
                </a:gridCol>
                <a:gridCol w="135612">
                  <a:extLst>
                    <a:ext uri="{9D8B030D-6E8A-4147-A177-3AD203B41FA5}">
                      <a16:colId xmlns:a16="http://schemas.microsoft.com/office/drawing/2014/main" val="854805214"/>
                    </a:ext>
                  </a:extLst>
                </a:gridCol>
                <a:gridCol w="135612">
                  <a:extLst>
                    <a:ext uri="{9D8B030D-6E8A-4147-A177-3AD203B41FA5}">
                      <a16:colId xmlns:a16="http://schemas.microsoft.com/office/drawing/2014/main" val="2083539915"/>
                    </a:ext>
                  </a:extLst>
                </a:gridCol>
                <a:gridCol w="135612">
                  <a:extLst>
                    <a:ext uri="{9D8B030D-6E8A-4147-A177-3AD203B41FA5}">
                      <a16:colId xmlns:a16="http://schemas.microsoft.com/office/drawing/2014/main" val="2042827898"/>
                    </a:ext>
                  </a:extLst>
                </a:gridCol>
                <a:gridCol w="135612">
                  <a:extLst>
                    <a:ext uri="{9D8B030D-6E8A-4147-A177-3AD203B41FA5}">
                      <a16:colId xmlns:a16="http://schemas.microsoft.com/office/drawing/2014/main" val="3744446754"/>
                    </a:ext>
                  </a:extLst>
                </a:gridCol>
                <a:gridCol w="135612">
                  <a:extLst>
                    <a:ext uri="{9D8B030D-6E8A-4147-A177-3AD203B41FA5}">
                      <a16:colId xmlns:a16="http://schemas.microsoft.com/office/drawing/2014/main" val="108987665"/>
                    </a:ext>
                  </a:extLst>
                </a:gridCol>
                <a:gridCol w="116840">
                  <a:extLst>
                    <a:ext uri="{9D8B030D-6E8A-4147-A177-3AD203B41FA5}">
                      <a16:colId xmlns:a16="http://schemas.microsoft.com/office/drawing/2014/main" val="4227550051"/>
                    </a:ext>
                  </a:extLst>
                </a:gridCol>
                <a:gridCol w="154384">
                  <a:extLst>
                    <a:ext uri="{9D8B030D-6E8A-4147-A177-3AD203B41FA5}">
                      <a16:colId xmlns:a16="http://schemas.microsoft.com/office/drawing/2014/main" val="1558412127"/>
                    </a:ext>
                  </a:extLst>
                </a:gridCol>
                <a:gridCol w="135612">
                  <a:extLst>
                    <a:ext uri="{9D8B030D-6E8A-4147-A177-3AD203B41FA5}">
                      <a16:colId xmlns:a16="http://schemas.microsoft.com/office/drawing/2014/main" val="2757496937"/>
                    </a:ext>
                  </a:extLst>
                </a:gridCol>
              </a:tblGrid>
              <a:tr h="0">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extLst>
                  <a:ext uri="{0D108BD9-81ED-4DB2-BD59-A6C34878D82A}">
                    <a16:rowId xmlns:a16="http://schemas.microsoft.com/office/drawing/2014/main" val="1740583069"/>
                  </a:ext>
                </a:extLst>
              </a:tr>
              <a:tr h="0">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extLst>
                  <a:ext uri="{0D108BD9-81ED-4DB2-BD59-A6C34878D82A}">
                    <a16:rowId xmlns:a16="http://schemas.microsoft.com/office/drawing/2014/main" val="3442143302"/>
                  </a:ext>
                </a:extLst>
              </a:tr>
              <a:tr h="0">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extLst>
                  <a:ext uri="{0D108BD9-81ED-4DB2-BD59-A6C34878D82A}">
                    <a16:rowId xmlns:a16="http://schemas.microsoft.com/office/drawing/2014/main" val="437307246"/>
                  </a:ext>
                </a:extLst>
              </a:tr>
              <a:tr h="0">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dirty="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extLst>
                  <a:ext uri="{0D108BD9-81ED-4DB2-BD59-A6C34878D82A}">
                    <a16:rowId xmlns:a16="http://schemas.microsoft.com/office/drawing/2014/main" val="495406400"/>
                  </a:ext>
                </a:extLst>
              </a:tr>
              <a:tr h="0">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extLst>
                  <a:ext uri="{0D108BD9-81ED-4DB2-BD59-A6C34878D82A}">
                    <a16:rowId xmlns:a16="http://schemas.microsoft.com/office/drawing/2014/main" val="3019025173"/>
                  </a:ext>
                </a:extLst>
              </a:tr>
              <a:tr h="0">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extLst>
                  <a:ext uri="{0D108BD9-81ED-4DB2-BD59-A6C34878D82A}">
                    <a16:rowId xmlns:a16="http://schemas.microsoft.com/office/drawing/2014/main" val="4040222683"/>
                  </a:ext>
                </a:extLst>
              </a:tr>
              <a:tr h="0">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dirty="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extLst>
                  <a:ext uri="{0D108BD9-81ED-4DB2-BD59-A6C34878D82A}">
                    <a16:rowId xmlns:a16="http://schemas.microsoft.com/office/drawing/2014/main" val="3653172172"/>
                  </a:ext>
                </a:extLst>
              </a:tr>
              <a:tr h="0">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a:p>
                  </a:txBody>
                  <a:tcPr marL="45720" marR="45720">
                    <a:solidFill>
                      <a:schemeClr val="bg1">
                        <a:lumMod val="50000"/>
                      </a:schemeClr>
                    </a:solidFill>
                  </a:tcPr>
                </a:tc>
                <a:tc>
                  <a:txBody>
                    <a:bodyPr/>
                    <a:lstStyle/>
                    <a:p>
                      <a:endParaRPr lang="en-US" sz="400" dirty="0"/>
                    </a:p>
                  </a:txBody>
                  <a:tcPr marL="45720" marR="45720">
                    <a:solidFill>
                      <a:schemeClr val="bg1">
                        <a:lumMod val="50000"/>
                      </a:schemeClr>
                    </a:solidFill>
                  </a:tcPr>
                </a:tc>
                <a:extLst>
                  <a:ext uri="{0D108BD9-81ED-4DB2-BD59-A6C34878D82A}">
                    <a16:rowId xmlns:a16="http://schemas.microsoft.com/office/drawing/2014/main" val="2457809131"/>
                  </a:ext>
                </a:extLst>
              </a:tr>
            </a:tbl>
          </a:graphicData>
        </a:graphic>
      </p:graphicFrame>
      <p:graphicFrame>
        <p:nvGraphicFramePr>
          <p:cNvPr id="53" name="Table 52">
            <a:extLst>
              <a:ext uri="{FF2B5EF4-FFF2-40B4-BE49-F238E27FC236}">
                <a16:creationId xmlns:a16="http://schemas.microsoft.com/office/drawing/2014/main" id="{62D930B6-5163-4240-8630-0AC04C00A04A}"/>
              </a:ext>
            </a:extLst>
          </p:cNvPr>
          <p:cNvGraphicFramePr>
            <a:graphicFrameLocks noGrp="1"/>
          </p:cNvGraphicFramePr>
          <p:nvPr>
            <p:extLst>
              <p:ext uri="{D42A27DB-BD31-4B8C-83A1-F6EECF244321}">
                <p14:modId xmlns:p14="http://schemas.microsoft.com/office/powerpoint/2010/main" val="838380376"/>
              </p:ext>
            </p:extLst>
          </p:nvPr>
        </p:nvGraphicFramePr>
        <p:xfrm>
          <a:off x="1154425" y="2254143"/>
          <a:ext cx="1220508" cy="1219200"/>
        </p:xfrm>
        <a:graphic>
          <a:graphicData uri="http://schemas.openxmlformats.org/drawingml/2006/table">
            <a:tbl>
              <a:tblPr firstRow="1" bandRow="1">
                <a:tableStyleId>{5940675A-B579-460E-94D1-54222C63F5DA}</a:tableStyleId>
              </a:tblPr>
              <a:tblGrid>
                <a:gridCol w="135612">
                  <a:extLst>
                    <a:ext uri="{9D8B030D-6E8A-4147-A177-3AD203B41FA5}">
                      <a16:colId xmlns:a16="http://schemas.microsoft.com/office/drawing/2014/main" val="3511628560"/>
                    </a:ext>
                  </a:extLst>
                </a:gridCol>
                <a:gridCol w="135612">
                  <a:extLst>
                    <a:ext uri="{9D8B030D-6E8A-4147-A177-3AD203B41FA5}">
                      <a16:colId xmlns:a16="http://schemas.microsoft.com/office/drawing/2014/main" val="854805214"/>
                    </a:ext>
                  </a:extLst>
                </a:gridCol>
                <a:gridCol w="135612">
                  <a:extLst>
                    <a:ext uri="{9D8B030D-6E8A-4147-A177-3AD203B41FA5}">
                      <a16:colId xmlns:a16="http://schemas.microsoft.com/office/drawing/2014/main" val="2083539915"/>
                    </a:ext>
                  </a:extLst>
                </a:gridCol>
                <a:gridCol w="135612">
                  <a:extLst>
                    <a:ext uri="{9D8B030D-6E8A-4147-A177-3AD203B41FA5}">
                      <a16:colId xmlns:a16="http://schemas.microsoft.com/office/drawing/2014/main" val="2042827898"/>
                    </a:ext>
                  </a:extLst>
                </a:gridCol>
                <a:gridCol w="135612">
                  <a:extLst>
                    <a:ext uri="{9D8B030D-6E8A-4147-A177-3AD203B41FA5}">
                      <a16:colId xmlns:a16="http://schemas.microsoft.com/office/drawing/2014/main" val="3744446754"/>
                    </a:ext>
                  </a:extLst>
                </a:gridCol>
                <a:gridCol w="135612">
                  <a:extLst>
                    <a:ext uri="{9D8B030D-6E8A-4147-A177-3AD203B41FA5}">
                      <a16:colId xmlns:a16="http://schemas.microsoft.com/office/drawing/2014/main" val="108987665"/>
                    </a:ext>
                  </a:extLst>
                </a:gridCol>
                <a:gridCol w="135612">
                  <a:extLst>
                    <a:ext uri="{9D8B030D-6E8A-4147-A177-3AD203B41FA5}">
                      <a16:colId xmlns:a16="http://schemas.microsoft.com/office/drawing/2014/main" val="4227550051"/>
                    </a:ext>
                  </a:extLst>
                </a:gridCol>
                <a:gridCol w="135612">
                  <a:extLst>
                    <a:ext uri="{9D8B030D-6E8A-4147-A177-3AD203B41FA5}">
                      <a16:colId xmlns:a16="http://schemas.microsoft.com/office/drawing/2014/main" val="1558412127"/>
                    </a:ext>
                  </a:extLst>
                </a:gridCol>
                <a:gridCol w="135612">
                  <a:extLst>
                    <a:ext uri="{9D8B030D-6E8A-4147-A177-3AD203B41FA5}">
                      <a16:colId xmlns:a16="http://schemas.microsoft.com/office/drawing/2014/main" val="2757496937"/>
                    </a:ext>
                  </a:extLst>
                </a:gridCol>
              </a:tblGrid>
              <a:tr h="0">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extLst>
                  <a:ext uri="{0D108BD9-81ED-4DB2-BD59-A6C34878D82A}">
                    <a16:rowId xmlns:a16="http://schemas.microsoft.com/office/drawing/2014/main" val="1740583069"/>
                  </a:ext>
                </a:extLst>
              </a:tr>
              <a:tr h="0">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extLst>
                  <a:ext uri="{0D108BD9-81ED-4DB2-BD59-A6C34878D82A}">
                    <a16:rowId xmlns:a16="http://schemas.microsoft.com/office/drawing/2014/main" val="3442143302"/>
                  </a:ext>
                </a:extLst>
              </a:tr>
              <a:tr h="0">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extLst>
                  <a:ext uri="{0D108BD9-81ED-4DB2-BD59-A6C34878D82A}">
                    <a16:rowId xmlns:a16="http://schemas.microsoft.com/office/drawing/2014/main" val="437307246"/>
                  </a:ext>
                </a:extLst>
              </a:tr>
              <a:tr h="0">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dirty="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extLst>
                  <a:ext uri="{0D108BD9-81ED-4DB2-BD59-A6C34878D82A}">
                    <a16:rowId xmlns:a16="http://schemas.microsoft.com/office/drawing/2014/main" val="495406400"/>
                  </a:ext>
                </a:extLst>
              </a:tr>
              <a:tr h="0">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extLst>
                  <a:ext uri="{0D108BD9-81ED-4DB2-BD59-A6C34878D82A}">
                    <a16:rowId xmlns:a16="http://schemas.microsoft.com/office/drawing/2014/main" val="3019025173"/>
                  </a:ext>
                </a:extLst>
              </a:tr>
              <a:tr h="0">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extLst>
                  <a:ext uri="{0D108BD9-81ED-4DB2-BD59-A6C34878D82A}">
                    <a16:rowId xmlns:a16="http://schemas.microsoft.com/office/drawing/2014/main" val="4040222683"/>
                  </a:ext>
                </a:extLst>
              </a:tr>
              <a:tr h="0">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dirty="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extLst>
                  <a:ext uri="{0D108BD9-81ED-4DB2-BD59-A6C34878D82A}">
                    <a16:rowId xmlns:a16="http://schemas.microsoft.com/office/drawing/2014/main" val="3653172172"/>
                  </a:ext>
                </a:extLst>
              </a:tr>
              <a:tr h="0">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a:p>
                  </a:txBody>
                  <a:tcPr marL="45720" marR="45720">
                    <a:solidFill>
                      <a:schemeClr val="bg1">
                        <a:lumMod val="75000"/>
                      </a:schemeClr>
                    </a:solidFill>
                  </a:tcPr>
                </a:tc>
                <a:tc>
                  <a:txBody>
                    <a:bodyPr/>
                    <a:lstStyle/>
                    <a:p>
                      <a:endParaRPr lang="en-US" sz="400" dirty="0"/>
                    </a:p>
                  </a:txBody>
                  <a:tcPr marL="45720" marR="45720">
                    <a:solidFill>
                      <a:schemeClr val="bg1">
                        <a:lumMod val="75000"/>
                      </a:schemeClr>
                    </a:solidFill>
                  </a:tcPr>
                </a:tc>
                <a:extLst>
                  <a:ext uri="{0D108BD9-81ED-4DB2-BD59-A6C34878D82A}">
                    <a16:rowId xmlns:a16="http://schemas.microsoft.com/office/drawing/2014/main" val="2457809131"/>
                  </a:ext>
                </a:extLst>
              </a:tr>
            </a:tbl>
          </a:graphicData>
        </a:graphic>
      </p:graphicFrame>
      <p:graphicFrame>
        <p:nvGraphicFramePr>
          <p:cNvPr id="54" name="Table 52">
            <a:extLst>
              <a:ext uri="{FF2B5EF4-FFF2-40B4-BE49-F238E27FC236}">
                <a16:creationId xmlns:a16="http://schemas.microsoft.com/office/drawing/2014/main" id="{61DF26FA-A921-41CF-9FCB-2952A3878DC0}"/>
              </a:ext>
            </a:extLst>
          </p:cNvPr>
          <p:cNvGraphicFramePr>
            <a:graphicFrameLocks noGrp="1"/>
          </p:cNvGraphicFramePr>
          <p:nvPr>
            <p:extLst>
              <p:ext uri="{D42A27DB-BD31-4B8C-83A1-F6EECF244321}">
                <p14:modId xmlns:p14="http://schemas.microsoft.com/office/powerpoint/2010/main" val="998421991"/>
              </p:ext>
            </p:extLst>
          </p:nvPr>
        </p:nvGraphicFramePr>
        <p:xfrm>
          <a:off x="1363602" y="2470964"/>
          <a:ext cx="1220508" cy="1219200"/>
        </p:xfrm>
        <a:graphic>
          <a:graphicData uri="http://schemas.openxmlformats.org/drawingml/2006/table">
            <a:tbl>
              <a:tblPr firstRow="1" bandRow="1">
                <a:tableStyleId>{5940675A-B579-460E-94D1-54222C63F5DA}</a:tableStyleId>
              </a:tblPr>
              <a:tblGrid>
                <a:gridCol w="135612">
                  <a:extLst>
                    <a:ext uri="{9D8B030D-6E8A-4147-A177-3AD203B41FA5}">
                      <a16:colId xmlns:a16="http://schemas.microsoft.com/office/drawing/2014/main" val="3511628560"/>
                    </a:ext>
                  </a:extLst>
                </a:gridCol>
                <a:gridCol w="135612">
                  <a:extLst>
                    <a:ext uri="{9D8B030D-6E8A-4147-A177-3AD203B41FA5}">
                      <a16:colId xmlns:a16="http://schemas.microsoft.com/office/drawing/2014/main" val="854805214"/>
                    </a:ext>
                  </a:extLst>
                </a:gridCol>
                <a:gridCol w="135612">
                  <a:extLst>
                    <a:ext uri="{9D8B030D-6E8A-4147-A177-3AD203B41FA5}">
                      <a16:colId xmlns:a16="http://schemas.microsoft.com/office/drawing/2014/main" val="2083539915"/>
                    </a:ext>
                  </a:extLst>
                </a:gridCol>
                <a:gridCol w="135612">
                  <a:extLst>
                    <a:ext uri="{9D8B030D-6E8A-4147-A177-3AD203B41FA5}">
                      <a16:colId xmlns:a16="http://schemas.microsoft.com/office/drawing/2014/main" val="2042827898"/>
                    </a:ext>
                  </a:extLst>
                </a:gridCol>
                <a:gridCol w="135612">
                  <a:extLst>
                    <a:ext uri="{9D8B030D-6E8A-4147-A177-3AD203B41FA5}">
                      <a16:colId xmlns:a16="http://schemas.microsoft.com/office/drawing/2014/main" val="3744446754"/>
                    </a:ext>
                  </a:extLst>
                </a:gridCol>
                <a:gridCol w="135612">
                  <a:extLst>
                    <a:ext uri="{9D8B030D-6E8A-4147-A177-3AD203B41FA5}">
                      <a16:colId xmlns:a16="http://schemas.microsoft.com/office/drawing/2014/main" val="108987665"/>
                    </a:ext>
                  </a:extLst>
                </a:gridCol>
                <a:gridCol w="135612">
                  <a:extLst>
                    <a:ext uri="{9D8B030D-6E8A-4147-A177-3AD203B41FA5}">
                      <a16:colId xmlns:a16="http://schemas.microsoft.com/office/drawing/2014/main" val="4227550051"/>
                    </a:ext>
                  </a:extLst>
                </a:gridCol>
                <a:gridCol w="135612">
                  <a:extLst>
                    <a:ext uri="{9D8B030D-6E8A-4147-A177-3AD203B41FA5}">
                      <a16:colId xmlns:a16="http://schemas.microsoft.com/office/drawing/2014/main" val="1558412127"/>
                    </a:ext>
                  </a:extLst>
                </a:gridCol>
                <a:gridCol w="135612">
                  <a:extLst>
                    <a:ext uri="{9D8B030D-6E8A-4147-A177-3AD203B41FA5}">
                      <a16:colId xmlns:a16="http://schemas.microsoft.com/office/drawing/2014/main" val="2757496937"/>
                    </a:ext>
                  </a:extLst>
                </a:gridCol>
              </a:tblGrid>
              <a:tr h="0">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extLst>
                  <a:ext uri="{0D108BD9-81ED-4DB2-BD59-A6C34878D82A}">
                    <a16:rowId xmlns:a16="http://schemas.microsoft.com/office/drawing/2014/main" val="1740583069"/>
                  </a:ext>
                </a:extLst>
              </a:tr>
              <a:tr h="0">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extLst>
                  <a:ext uri="{0D108BD9-81ED-4DB2-BD59-A6C34878D82A}">
                    <a16:rowId xmlns:a16="http://schemas.microsoft.com/office/drawing/2014/main" val="3442143302"/>
                  </a:ext>
                </a:extLst>
              </a:tr>
              <a:tr h="0">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extLst>
                  <a:ext uri="{0D108BD9-81ED-4DB2-BD59-A6C34878D82A}">
                    <a16:rowId xmlns:a16="http://schemas.microsoft.com/office/drawing/2014/main" val="437307246"/>
                  </a:ext>
                </a:extLst>
              </a:tr>
              <a:tr h="0">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dirty="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extLst>
                  <a:ext uri="{0D108BD9-81ED-4DB2-BD59-A6C34878D82A}">
                    <a16:rowId xmlns:a16="http://schemas.microsoft.com/office/drawing/2014/main" val="495406400"/>
                  </a:ext>
                </a:extLst>
              </a:tr>
              <a:tr h="0">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extLst>
                  <a:ext uri="{0D108BD9-81ED-4DB2-BD59-A6C34878D82A}">
                    <a16:rowId xmlns:a16="http://schemas.microsoft.com/office/drawing/2014/main" val="3019025173"/>
                  </a:ext>
                </a:extLst>
              </a:tr>
              <a:tr h="0">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extLst>
                  <a:ext uri="{0D108BD9-81ED-4DB2-BD59-A6C34878D82A}">
                    <a16:rowId xmlns:a16="http://schemas.microsoft.com/office/drawing/2014/main" val="4040222683"/>
                  </a:ext>
                </a:extLst>
              </a:tr>
              <a:tr h="0">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dirty="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dirty="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extLst>
                  <a:ext uri="{0D108BD9-81ED-4DB2-BD59-A6C34878D82A}">
                    <a16:rowId xmlns:a16="http://schemas.microsoft.com/office/drawing/2014/main" val="3653172172"/>
                  </a:ext>
                </a:extLst>
              </a:tr>
              <a:tr h="0">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a:p>
                  </a:txBody>
                  <a:tcPr marL="45720" marR="45720">
                    <a:solidFill>
                      <a:schemeClr val="bg1">
                        <a:lumMod val="95000"/>
                      </a:schemeClr>
                    </a:solidFill>
                  </a:tcPr>
                </a:tc>
                <a:tc>
                  <a:txBody>
                    <a:bodyPr/>
                    <a:lstStyle/>
                    <a:p>
                      <a:endParaRPr lang="en-US" sz="400" dirty="0"/>
                    </a:p>
                  </a:txBody>
                  <a:tcPr marL="45720" marR="45720">
                    <a:solidFill>
                      <a:schemeClr val="bg1">
                        <a:lumMod val="95000"/>
                      </a:schemeClr>
                    </a:solidFill>
                  </a:tcPr>
                </a:tc>
                <a:extLst>
                  <a:ext uri="{0D108BD9-81ED-4DB2-BD59-A6C34878D82A}">
                    <a16:rowId xmlns:a16="http://schemas.microsoft.com/office/drawing/2014/main" val="2457809131"/>
                  </a:ext>
                </a:extLst>
              </a:tr>
            </a:tbl>
          </a:graphicData>
        </a:graphic>
      </p:graphicFrame>
      <p:cxnSp>
        <p:nvCxnSpPr>
          <p:cNvPr id="56" name="Straight Connector 55">
            <a:extLst>
              <a:ext uri="{FF2B5EF4-FFF2-40B4-BE49-F238E27FC236}">
                <a16:creationId xmlns:a16="http://schemas.microsoft.com/office/drawing/2014/main" id="{C8582D05-80AD-4ADA-AD79-163C672EA4F7}"/>
              </a:ext>
            </a:extLst>
          </p:cNvPr>
          <p:cNvCxnSpPr/>
          <p:nvPr/>
        </p:nvCxnSpPr>
        <p:spPr>
          <a:xfrm flipH="1">
            <a:off x="443951" y="3270401"/>
            <a:ext cx="55807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22FDD90B-C9F3-4519-BB4F-886DE8F978F1}"/>
              </a:ext>
            </a:extLst>
          </p:cNvPr>
          <p:cNvCxnSpPr>
            <a:cxnSpLocks/>
          </p:cNvCxnSpPr>
          <p:nvPr/>
        </p:nvCxnSpPr>
        <p:spPr>
          <a:xfrm flipH="1">
            <a:off x="443951" y="3690164"/>
            <a:ext cx="919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BD8F683E-8DF8-4621-9808-B3048943D6CC}"/>
              </a:ext>
            </a:extLst>
          </p:cNvPr>
          <p:cNvCxnSpPr/>
          <p:nvPr/>
        </p:nvCxnSpPr>
        <p:spPr>
          <a:xfrm>
            <a:off x="729701" y="3270401"/>
            <a:ext cx="0" cy="419763"/>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D35FFFEA-153D-4C16-B983-527264661C68}"/>
              </a:ext>
            </a:extLst>
          </p:cNvPr>
          <p:cNvSpPr/>
          <p:nvPr/>
        </p:nvSpPr>
        <p:spPr>
          <a:xfrm>
            <a:off x="374464" y="3366931"/>
            <a:ext cx="710474" cy="2111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64 kernels</a:t>
            </a:r>
          </a:p>
        </p:txBody>
      </p:sp>
      <p:cxnSp>
        <p:nvCxnSpPr>
          <p:cNvPr id="63" name="Straight Connector 62">
            <a:extLst>
              <a:ext uri="{FF2B5EF4-FFF2-40B4-BE49-F238E27FC236}">
                <a16:creationId xmlns:a16="http://schemas.microsoft.com/office/drawing/2014/main" id="{6E02F057-D014-42FA-BD3E-8D905CC71825}"/>
              </a:ext>
            </a:extLst>
          </p:cNvPr>
          <p:cNvCxnSpPr/>
          <p:nvPr/>
        </p:nvCxnSpPr>
        <p:spPr>
          <a:xfrm flipH="1">
            <a:off x="2584110" y="2470964"/>
            <a:ext cx="55807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C71E4F67-06E8-4FB1-987F-8C792D3D1093}"/>
              </a:ext>
            </a:extLst>
          </p:cNvPr>
          <p:cNvCxnSpPr/>
          <p:nvPr/>
        </p:nvCxnSpPr>
        <p:spPr>
          <a:xfrm flipH="1">
            <a:off x="2584110" y="3690164"/>
            <a:ext cx="55807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090BEE04-A958-4747-BB35-5228D4E29020}"/>
              </a:ext>
            </a:extLst>
          </p:cNvPr>
          <p:cNvCxnSpPr>
            <a:cxnSpLocks/>
          </p:cNvCxnSpPr>
          <p:nvPr/>
        </p:nvCxnSpPr>
        <p:spPr>
          <a:xfrm>
            <a:off x="2863147" y="2470964"/>
            <a:ext cx="0" cy="121920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657B998D-4220-416C-AC60-83C49D5E0DFB}"/>
              </a:ext>
            </a:extLst>
          </p:cNvPr>
          <p:cNvSpPr/>
          <p:nvPr/>
        </p:nvSpPr>
        <p:spPr>
          <a:xfrm>
            <a:off x="2632211" y="2975008"/>
            <a:ext cx="509973" cy="2357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9 rows</a:t>
            </a:r>
          </a:p>
        </p:txBody>
      </p:sp>
      <p:cxnSp>
        <p:nvCxnSpPr>
          <p:cNvPr id="68" name="Straight Connector 67">
            <a:extLst>
              <a:ext uri="{FF2B5EF4-FFF2-40B4-BE49-F238E27FC236}">
                <a16:creationId xmlns:a16="http://schemas.microsoft.com/office/drawing/2014/main" id="{2B7A6FCD-69E6-4BFE-B595-47615ECED438}"/>
              </a:ext>
            </a:extLst>
          </p:cNvPr>
          <p:cNvCxnSpPr>
            <a:cxnSpLocks/>
          </p:cNvCxnSpPr>
          <p:nvPr/>
        </p:nvCxnSpPr>
        <p:spPr>
          <a:xfrm>
            <a:off x="2205049" y="1550221"/>
            <a:ext cx="0" cy="561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BEADA10A-0456-41E0-B53A-070B6D02E03E}"/>
              </a:ext>
            </a:extLst>
          </p:cNvPr>
          <p:cNvCxnSpPr>
            <a:cxnSpLocks/>
          </p:cNvCxnSpPr>
          <p:nvPr/>
        </p:nvCxnSpPr>
        <p:spPr>
          <a:xfrm>
            <a:off x="984541" y="1550221"/>
            <a:ext cx="0" cy="561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36F3878A-2B7B-4BC4-8E57-847FC6DAC1CE}"/>
              </a:ext>
            </a:extLst>
          </p:cNvPr>
          <p:cNvCxnSpPr>
            <a:cxnSpLocks/>
          </p:cNvCxnSpPr>
          <p:nvPr/>
        </p:nvCxnSpPr>
        <p:spPr>
          <a:xfrm>
            <a:off x="1002025" y="1803551"/>
            <a:ext cx="1203024"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D138CE22-6818-4549-BBAE-DC114D9A9413}"/>
              </a:ext>
            </a:extLst>
          </p:cNvPr>
          <p:cNvSpPr/>
          <p:nvPr/>
        </p:nvSpPr>
        <p:spPr>
          <a:xfrm>
            <a:off x="1266515" y="1689582"/>
            <a:ext cx="625233" cy="2357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9 columns</a:t>
            </a:r>
          </a:p>
        </p:txBody>
      </p:sp>
      <p:cxnSp>
        <p:nvCxnSpPr>
          <p:cNvPr id="76" name="Straight Arrow Connector 75">
            <a:extLst>
              <a:ext uri="{FF2B5EF4-FFF2-40B4-BE49-F238E27FC236}">
                <a16:creationId xmlns:a16="http://schemas.microsoft.com/office/drawing/2014/main" id="{EB4ED517-7C6E-460A-9B05-BA4D17225E6B}"/>
              </a:ext>
            </a:extLst>
          </p:cNvPr>
          <p:cNvCxnSpPr>
            <a:cxnSpLocks/>
            <a:stCxn id="54" idx="2"/>
          </p:cNvCxnSpPr>
          <p:nvPr/>
        </p:nvCxnSpPr>
        <p:spPr>
          <a:xfrm>
            <a:off x="1973856" y="3690164"/>
            <a:ext cx="4316" cy="78849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9" name="Rectangle 78">
            <a:extLst>
              <a:ext uri="{FF2B5EF4-FFF2-40B4-BE49-F238E27FC236}">
                <a16:creationId xmlns:a16="http://schemas.microsoft.com/office/drawing/2014/main" id="{FEFD6C08-A3C0-4CD0-B312-1B1200816CB4}"/>
              </a:ext>
            </a:extLst>
          </p:cNvPr>
          <p:cNvSpPr/>
          <p:nvPr/>
        </p:nvSpPr>
        <p:spPr>
          <a:xfrm>
            <a:off x="2454906" y="4095312"/>
            <a:ext cx="914400" cy="914400"/>
          </a:xfrm>
          <a:prstGeom prst="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0" name="Rectangle 79">
            <a:extLst>
              <a:ext uri="{FF2B5EF4-FFF2-40B4-BE49-F238E27FC236}">
                <a16:creationId xmlns:a16="http://schemas.microsoft.com/office/drawing/2014/main" id="{AC753D48-5F9A-4B36-8CAC-DAF1CAD95FA7}"/>
              </a:ext>
            </a:extLst>
          </p:cNvPr>
          <p:cNvSpPr/>
          <p:nvPr/>
        </p:nvSpPr>
        <p:spPr>
          <a:xfrm>
            <a:off x="2605303" y="4248741"/>
            <a:ext cx="914400" cy="914400"/>
          </a:xfrm>
          <a:prstGeom prst="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82" name="Straight Arrow Connector 81">
            <a:extLst>
              <a:ext uri="{FF2B5EF4-FFF2-40B4-BE49-F238E27FC236}">
                <a16:creationId xmlns:a16="http://schemas.microsoft.com/office/drawing/2014/main" id="{443FE418-9E54-49A2-A874-BCC3D868FC20}"/>
              </a:ext>
            </a:extLst>
          </p:cNvPr>
          <p:cNvCxnSpPr>
            <a:cxnSpLocks/>
            <a:stCxn id="8" idx="6"/>
            <a:endCxn id="80" idx="1"/>
          </p:cNvCxnSpPr>
          <p:nvPr/>
        </p:nvCxnSpPr>
        <p:spPr>
          <a:xfrm flipV="1">
            <a:off x="2209760" y="4705941"/>
            <a:ext cx="395543" cy="1317"/>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47F20521-C3D4-4AAB-AAFB-32738BDFB629}"/>
              </a:ext>
            </a:extLst>
          </p:cNvPr>
          <p:cNvCxnSpPr/>
          <p:nvPr/>
        </p:nvCxnSpPr>
        <p:spPr>
          <a:xfrm flipH="1">
            <a:off x="3711719" y="4465603"/>
            <a:ext cx="55807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4077E36F-133A-4E90-A08B-96CA67D3B717}"/>
              </a:ext>
            </a:extLst>
          </p:cNvPr>
          <p:cNvCxnSpPr>
            <a:cxnSpLocks/>
          </p:cNvCxnSpPr>
          <p:nvPr/>
        </p:nvCxnSpPr>
        <p:spPr>
          <a:xfrm flipH="1">
            <a:off x="3369306" y="4085787"/>
            <a:ext cx="919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0BBA7F8A-F65A-4BE2-92A4-21E6B68551DB}"/>
              </a:ext>
            </a:extLst>
          </p:cNvPr>
          <p:cNvCxnSpPr>
            <a:cxnSpLocks/>
          </p:cNvCxnSpPr>
          <p:nvPr/>
        </p:nvCxnSpPr>
        <p:spPr>
          <a:xfrm>
            <a:off x="3988163" y="4073610"/>
            <a:ext cx="0" cy="40151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89" name="Rectangle 88">
            <a:extLst>
              <a:ext uri="{FF2B5EF4-FFF2-40B4-BE49-F238E27FC236}">
                <a16:creationId xmlns:a16="http://schemas.microsoft.com/office/drawing/2014/main" id="{D27E27B6-A142-4DD1-816A-295205F6D518}"/>
              </a:ext>
            </a:extLst>
          </p:cNvPr>
          <p:cNvSpPr/>
          <p:nvPr/>
        </p:nvSpPr>
        <p:spPr>
          <a:xfrm>
            <a:off x="3632926" y="4170140"/>
            <a:ext cx="710474" cy="2111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64 images</a:t>
            </a:r>
          </a:p>
        </p:txBody>
      </p:sp>
      <p:sp>
        <p:nvSpPr>
          <p:cNvPr id="8" name="Flowchart: Connector 7">
            <a:extLst>
              <a:ext uri="{FF2B5EF4-FFF2-40B4-BE49-F238E27FC236}">
                <a16:creationId xmlns:a16="http://schemas.microsoft.com/office/drawing/2014/main" id="{B5C00E59-A000-429D-B7D3-7AB56AB46B85}"/>
              </a:ext>
            </a:extLst>
          </p:cNvPr>
          <p:cNvSpPr/>
          <p:nvPr/>
        </p:nvSpPr>
        <p:spPr>
          <a:xfrm>
            <a:off x="1752560" y="4478658"/>
            <a:ext cx="457200" cy="457200"/>
          </a:xfrm>
          <a:prstGeom prst="flowChartConnec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b="1" dirty="0">
                <a:solidFill>
                  <a:schemeClr val="tx1"/>
                </a:solidFill>
              </a:rPr>
              <a:t>*</a:t>
            </a:r>
          </a:p>
        </p:txBody>
      </p:sp>
      <p:sp>
        <p:nvSpPr>
          <p:cNvPr id="37" name="Rectangle 36">
            <a:extLst>
              <a:ext uri="{FF2B5EF4-FFF2-40B4-BE49-F238E27FC236}">
                <a16:creationId xmlns:a16="http://schemas.microsoft.com/office/drawing/2014/main" id="{6F407862-C4B7-4A33-BB31-3E72E2F98AFC}"/>
              </a:ext>
            </a:extLst>
          </p:cNvPr>
          <p:cNvSpPr/>
          <p:nvPr/>
        </p:nvSpPr>
        <p:spPr>
          <a:xfrm>
            <a:off x="4040579" y="2812607"/>
            <a:ext cx="457200" cy="457200"/>
          </a:xfrm>
          <a:prstGeom prst="rect">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a:extLst>
              <a:ext uri="{FF2B5EF4-FFF2-40B4-BE49-F238E27FC236}">
                <a16:creationId xmlns:a16="http://schemas.microsoft.com/office/drawing/2014/main" id="{FCFE060A-484C-4E92-93C4-F628340E8378}"/>
              </a:ext>
            </a:extLst>
          </p:cNvPr>
          <p:cNvCxnSpPr>
            <a:cxnSpLocks/>
            <a:stCxn id="80" idx="3"/>
            <a:endCxn id="83" idx="2"/>
          </p:cNvCxnSpPr>
          <p:nvPr/>
        </p:nvCxnSpPr>
        <p:spPr>
          <a:xfrm>
            <a:off x="3519703" y="4705941"/>
            <a:ext cx="921319" cy="459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8808EBF-395D-436F-99E4-8EFC32E5FFED}"/>
              </a:ext>
            </a:extLst>
          </p:cNvPr>
          <p:cNvCxnSpPr/>
          <p:nvPr/>
        </p:nvCxnSpPr>
        <p:spPr>
          <a:xfrm flipH="1">
            <a:off x="3486894" y="3269806"/>
            <a:ext cx="55807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404BB57-FF02-43FA-A83C-4E653D4E4C60}"/>
              </a:ext>
            </a:extLst>
          </p:cNvPr>
          <p:cNvCxnSpPr>
            <a:cxnSpLocks/>
          </p:cNvCxnSpPr>
          <p:nvPr/>
        </p:nvCxnSpPr>
        <p:spPr>
          <a:xfrm flipH="1">
            <a:off x="3486894" y="3689569"/>
            <a:ext cx="919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496DC195-4793-421C-A605-B4955BDC38EE}"/>
              </a:ext>
            </a:extLst>
          </p:cNvPr>
          <p:cNvCxnSpPr/>
          <p:nvPr/>
        </p:nvCxnSpPr>
        <p:spPr>
          <a:xfrm>
            <a:off x="3772644" y="3269806"/>
            <a:ext cx="0" cy="419763"/>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DF665E69-E9DB-4B06-90F5-EFDAC760BD7C}"/>
              </a:ext>
            </a:extLst>
          </p:cNvPr>
          <p:cNvSpPr/>
          <p:nvPr/>
        </p:nvSpPr>
        <p:spPr>
          <a:xfrm>
            <a:off x="3417407" y="3366336"/>
            <a:ext cx="710474" cy="2111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32 kernels</a:t>
            </a:r>
          </a:p>
        </p:txBody>
      </p:sp>
      <p:cxnSp>
        <p:nvCxnSpPr>
          <p:cNvPr id="43" name="Straight Connector 42">
            <a:extLst>
              <a:ext uri="{FF2B5EF4-FFF2-40B4-BE49-F238E27FC236}">
                <a16:creationId xmlns:a16="http://schemas.microsoft.com/office/drawing/2014/main" id="{3CCFBC23-5CCF-451C-A1F9-76DFAC6FC3BF}"/>
              </a:ext>
            </a:extLst>
          </p:cNvPr>
          <p:cNvCxnSpPr/>
          <p:nvPr/>
        </p:nvCxnSpPr>
        <p:spPr>
          <a:xfrm flipH="1">
            <a:off x="4917336" y="3210721"/>
            <a:ext cx="55807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DDA17FB-46F1-4DEE-8B94-5A642B3328E7}"/>
              </a:ext>
            </a:extLst>
          </p:cNvPr>
          <p:cNvCxnSpPr/>
          <p:nvPr/>
        </p:nvCxnSpPr>
        <p:spPr>
          <a:xfrm flipH="1">
            <a:off x="4917336" y="3690164"/>
            <a:ext cx="55807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38503D8F-44E2-4525-9615-484162E49FAB}"/>
              </a:ext>
            </a:extLst>
          </p:cNvPr>
          <p:cNvCxnSpPr>
            <a:cxnSpLocks/>
          </p:cNvCxnSpPr>
          <p:nvPr/>
        </p:nvCxnSpPr>
        <p:spPr>
          <a:xfrm>
            <a:off x="5196373" y="3229687"/>
            <a:ext cx="0" cy="460477"/>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B9EF548C-0DD6-4CFD-9CE2-675A70EE104C}"/>
              </a:ext>
            </a:extLst>
          </p:cNvPr>
          <p:cNvSpPr/>
          <p:nvPr/>
        </p:nvSpPr>
        <p:spPr>
          <a:xfrm>
            <a:off x="4917320" y="3327112"/>
            <a:ext cx="509973" cy="2357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1 row</a:t>
            </a:r>
          </a:p>
        </p:txBody>
      </p:sp>
      <p:cxnSp>
        <p:nvCxnSpPr>
          <p:cNvPr id="47" name="Straight Connector 46">
            <a:extLst>
              <a:ext uri="{FF2B5EF4-FFF2-40B4-BE49-F238E27FC236}">
                <a16:creationId xmlns:a16="http://schemas.microsoft.com/office/drawing/2014/main" id="{49655E7F-5643-495A-B369-EDDB06E241C5}"/>
              </a:ext>
            </a:extLst>
          </p:cNvPr>
          <p:cNvCxnSpPr>
            <a:cxnSpLocks/>
          </p:cNvCxnSpPr>
          <p:nvPr/>
        </p:nvCxnSpPr>
        <p:spPr>
          <a:xfrm>
            <a:off x="4497779" y="2237941"/>
            <a:ext cx="0" cy="561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9C5F144B-3940-4B40-AB8C-9CA7124960C4}"/>
              </a:ext>
            </a:extLst>
          </p:cNvPr>
          <p:cNvCxnSpPr>
            <a:cxnSpLocks/>
          </p:cNvCxnSpPr>
          <p:nvPr/>
        </p:nvCxnSpPr>
        <p:spPr>
          <a:xfrm>
            <a:off x="4034628" y="2247464"/>
            <a:ext cx="0" cy="561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FBA0F72E-A8A2-4905-B34D-6A4DEAEB1561}"/>
              </a:ext>
            </a:extLst>
          </p:cNvPr>
          <p:cNvCxnSpPr>
            <a:cxnSpLocks/>
          </p:cNvCxnSpPr>
          <p:nvPr/>
        </p:nvCxnSpPr>
        <p:spPr>
          <a:xfrm>
            <a:off x="4034628" y="2479041"/>
            <a:ext cx="457200"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140CC41D-12C1-4468-9FC9-5C403907756F}"/>
              </a:ext>
            </a:extLst>
          </p:cNvPr>
          <p:cNvSpPr/>
          <p:nvPr/>
        </p:nvSpPr>
        <p:spPr>
          <a:xfrm>
            <a:off x="4541809" y="2369835"/>
            <a:ext cx="625233" cy="2357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1 column</a:t>
            </a:r>
          </a:p>
        </p:txBody>
      </p:sp>
      <p:cxnSp>
        <p:nvCxnSpPr>
          <p:cNvPr id="51" name="Straight Arrow Connector 50">
            <a:extLst>
              <a:ext uri="{FF2B5EF4-FFF2-40B4-BE49-F238E27FC236}">
                <a16:creationId xmlns:a16="http://schemas.microsoft.com/office/drawing/2014/main" id="{DD9DF559-8EA9-4C40-96AF-FA4FE08F8138}"/>
              </a:ext>
            </a:extLst>
          </p:cNvPr>
          <p:cNvCxnSpPr>
            <a:cxnSpLocks/>
            <a:stCxn id="78" idx="2"/>
          </p:cNvCxnSpPr>
          <p:nvPr/>
        </p:nvCxnSpPr>
        <p:spPr>
          <a:xfrm>
            <a:off x="4661586" y="3690164"/>
            <a:ext cx="5048" cy="79177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CBA8F8F6-02C7-4348-BF5B-109BFDD960D0}"/>
              </a:ext>
            </a:extLst>
          </p:cNvPr>
          <p:cNvSpPr/>
          <p:nvPr/>
        </p:nvSpPr>
        <p:spPr>
          <a:xfrm>
            <a:off x="5186584" y="4087896"/>
            <a:ext cx="914400" cy="914400"/>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32x32</a:t>
            </a:r>
          </a:p>
        </p:txBody>
      </p:sp>
      <p:sp>
        <p:nvSpPr>
          <p:cNvPr id="59" name="Rectangle 58">
            <a:extLst>
              <a:ext uri="{FF2B5EF4-FFF2-40B4-BE49-F238E27FC236}">
                <a16:creationId xmlns:a16="http://schemas.microsoft.com/office/drawing/2014/main" id="{0AE58CA8-2EC5-4832-BB68-2D68A5666EAF}"/>
              </a:ext>
            </a:extLst>
          </p:cNvPr>
          <p:cNvSpPr/>
          <p:nvPr/>
        </p:nvSpPr>
        <p:spPr>
          <a:xfrm>
            <a:off x="5361395" y="4255463"/>
            <a:ext cx="914400" cy="914400"/>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1" name="Rectangle 60">
            <a:extLst>
              <a:ext uri="{FF2B5EF4-FFF2-40B4-BE49-F238E27FC236}">
                <a16:creationId xmlns:a16="http://schemas.microsoft.com/office/drawing/2014/main" id="{04F34CE6-BFD8-4B6C-9756-A56F7793507E}"/>
              </a:ext>
            </a:extLst>
          </p:cNvPr>
          <p:cNvSpPr/>
          <p:nvPr/>
        </p:nvSpPr>
        <p:spPr>
          <a:xfrm>
            <a:off x="5527312" y="4397138"/>
            <a:ext cx="914400" cy="914400"/>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Feature maps with edge and details enhanced.</a:t>
            </a:r>
          </a:p>
        </p:txBody>
      </p:sp>
      <p:cxnSp>
        <p:nvCxnSpPr>
          <p:cNvPr id="66" name="Straight Arrow Connector 65">
            <a:extLst>
              <a:ext uri="{FF2B5EF4-FFF2-40B4-BE49-F238E27FC236}">
                <a16:creationId xmlns:a16="http://schemas.microsoft.com/office/drawing/2014/main" id="{74DA6660-483A-4FB2-81C7-70B44D3E95DE}"/>
              </a:ext>
            </a:extLst>
          </p:cNvPr>
          <p:cNvCxnSpPr>
            <a:cxnSpLocks/>
            <a:stCxn id="83" idx="6"/>
            <a:endCxn id="59" idx="1"/>
          </p:cNvCxnSpPr>
          <p:nvPr/>
        </p:nvCxnSpPr>
        <p:spPr>
          <a:xfrm>
            <a:off x="4898222" y="4710535"/>
            <a:ext cx="463173" cy="2128"/>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503033D4-B520-48E9-AED0-88CC78B8B071}"/>
              </a:ext>
            </a:extLst>
          </p:cNvPr>
          <p:cNvCxnSpPr/>
          <p:nvPr/>
        </p:nvCxnSpPr>
        <p:spPr>
          <a:xfrm flipH="1">
            <a:off x="6443397" y="4458187"/>
            <a:ext cx="55807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5F511A02-B7BC-46D1-9EA1-35B4FA3BB75B}"/>
              </a:ext>
            </a:extLst>
          </p:cNvPr>
          <p:cNvCxnSpPr>
            <a:cxnSpLocks/>
          </p:cNvCxnSpPr>
          <p:nvPr/>
        </p:nvCxnSpPr>
        <p:spPr>
          <a:xfrm flipH="1">
            <a:off x="6100984" y="4078371"/>
            <a:ext cx="9196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DC8ACA77-180C-4CD2-A953-F9A1BF226794}"/>
              </a:ext>
            </a:extLst>
          </p:cNvPr>
          <p:cNvCxnSpPr>
            <a:cxnSpLocks/>
          </p:cNvCxnSpPr>
          <p:nvPr/>
        </p:nvCxnSpPr>
        <p:spPr>
          <a:xfrm>
            <a:off x="6719841" y="4066194"/>
            <a:ext cx="0" cy="401518"/>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4" name="Rectangle 73">
            <a:extLst>
              <a:ext uri="{FF2B5EF4-FFF2-40B4-BE49-F238E27FC236}">
                <a16:creationId xmlns:a16="http://schemas.microsoft.com/office/drawing/2014/main" id="{FA7D6A2C-7371-43A6-A732-0DEDCAF2C531}"/>
              </a:ext>
            </a:extLst>
          </p:cNvPr>
          <p:cNvSpPr/>
          <p:nvPr/>
        </p:nvSpPr>
        <p:spPr>
          <a:xfrm>
            <a:off x="6364604" y="4162724"/>
            <a:ext cx="710474" cy="2111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32 images</a:t>
            </a:r>
          </a:p>
        </p:txBody>
      </p:sp>
      <p:sp>
        <p:nvSpPr>
          <p:cNvPr id="77" name="Rectangle 76">
            <a:extLst>
              <a:ext uri="{FF2B5EF4-FFF2-40B4-BE49-F238E27FC236}">
                <a16:creationId xmlns:a16="http://schemas.microsoft.com/office/drawing/2014/main" id="{0F3B30B0-3CCC-4559-A249-DC06B1562AE0}"/>
              </a:ext>
            </a:extLst>
          </p:cNvPr>
          <p:cNvSpPr/>
          <p:nvPr/>
        </p:nvSpPr>
        <p:spPr>
          <a:xfrm>
            <a:off x="4221067" y="3022938"/>
            <a:ext cx="457200" cy="457200"/>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3F2B4295-DA19-4F57-A59F-49A0742F67EA}"/>
              </a:ext>
            </a:extLst>
          </p:cNvPr>
          <p:cNvSpPr/>
          <p:nvPr/>
        </p:nvSpPr>
        <p:spPr>
          <a:xfrm>
            <a:off x="4432986" y="3232964"/>
            <a:ext cx="457200" cy="457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Flowchart: Connector 82">
            <a:extLst>
              <a:ext uri="{FF2B5EF4-FFF2-40B4-BE49-F238E27FC236}">
                <a16:creationId xmlns:a16="http://schemas.microsoft.com/office/drawing/2014/main" id="{3F7482E9-5A83-4CFF-B93F-D5014C75A3FE}"/>
              </a:ext>
            </a:extLst>
          </p:cNvPr>
          <p:cNvSpPr/>
          <p:nvPr/>
        </p:nvSpPr>
        <p:spPr>
          <a:xfrm>
            <a:off x="4441022" y="4481935"/>
            <a:ext cx="457200" cy="457200"/>
          </a:xfrm>
          <a:prstGeom prst="flowChartConnec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b="1" dirty="0">
                <a:solidFill>
                  <a:schemeClr val="tx1"/>
                </a:solidFill>
              </a:rPr>
              <a:t>*</a:t>
            </a:r>
          </a:p>
        </p:txBody>
      </p:sp>
      <p:sp>
        <p:nvSpPr>
          <p:cNvPr id="81" name="Rectangle 80">
            <a:extLst>
              <a:ext uri="{FF2B5EF4-FFF2-40B4-BE49-F238E27FC236}">
                <a16:creationId xmlns:a16="http://schemas.microsoft.com/office/drawing/2014/main" id="{AE27D4C9-2C9F-4128-A75C-223841E09733}"/>
              </a:ext>
            </a:extLst>
          </p:cNvPr>
          <p:cNvSpPr/>
          <p:nvPr/>
        </p:nvSpPr>
        <p:spPr>
          <a:xfrm>
            <a:off x="2791695" y="4432668"/>
            <a:ext cx="914400" cy="914400"/>
          </a:xfrm>
          <a:prstGeom prst="rect">
            <a:avLst/>
          </a:prstGeom>
          <a:solidFill>
            <a:schemeClr val="accent5">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latin typeface="Arial" panose="020B0604020202020204" pitchFamily="34" charset="0"/>
                <a:cs typeface="Arial" panose="020B0604020202020204" pitchFamily="34" charset="0"/>
              </a:rPr>
              <a:t>Feature maps of most important aspects needed to produce a better-quality image.</a:t>
            </a:r>
            <a:endParaRPr lang="en-US" sz="800" dirty="0">
              <a:solidFill>
                <a:schemeClr val="tx1"/>
              </a:solidFill>
            </a:endParaRPr>
          </a:p>
        </p:txBody>
      </p:sp>
      <p:graphicFrame>
        <p:nvGraphicFramePr>
          <p:cNvPr id="95" name="Table 8">
            <a:extLst>
              <a:ext uri="{FF2B5EF4-FFF2-40B4-BE49-F238E27FC236}">
                <a16:creationId xmlns:a16="http://schemas.microsoft.com/office/drawing/2014/main" id="{E154646A-0FAC-4991-ACAE-130594B2807C}"/>
              </a:ext>
            </a:extLst>
          </p:cNvPr>
          <p:cNvGraphicFramePr>
            <a:graphicFrameLocks noGrp="1"/>
          </p:cNvGraphicFramePr>
          <p:nvPr>
            <p:extLst>
              <p:ext uri="{D42A27DB-BD31-4B8C-83A1-F6EECF244321}">
                <p14:modId xmlns:p14="http://schemas.microsoft.com/office/powerpoint/2010/main" val="243553155"/>
              </p:ext>
            </p:extLst>
          </p:nvPr>
        </p:nvGraphicFramePr>
        <p:xfrm>
          <a:off x="6122413" y="1973744"/>
          <a:ext cx="982240" cy="990600"/>
        </p:xfrm>
        <a:graphic>
          <a:graphicData uri="http://schemas.openxmlformats.org/drawingml/2006/table">
            <a:tbl>
              <a:tblPr firstRow="1" bandRow="1">
                <a:tableStyleId>{5940675A-B579-460E-94D1-54222C63F5DA}</a:tableStyleId>
              </a:tblPr>
              <a:tblGrid>
                <a:gridCol w="196448">
                  <a:extLst>
                    <a:ext uri="{9D8B030D-6E8A-4147-A177-3AD203B41FA5}">
                      <a16:colId xmlns:a16="http://schemas.microsoft.com/office/drawing/2014/main" val="1641569632"/>
                    </a:ext>
                  </a:extLst>
                </a:gridCol>
                <a:gridCol w="196448">
                  <a:extLst>
                    <a:ext uri="{9D8B030D-6E8A-4147-A177-3AD203B41FA5}">
                      <a16:colId xmlns:a16="http://schemas.microsoft.com/office/drawing/2014/main" val="2021003377"/>
                    </a:ext>
                  </a:extLst>
                </a:gridCol>
                <a:gridCol w="196448">
                  <a:extLst>
                    <a:ext uri="{9D8B030D-6E8A-4147-A177-3AD203B41FA5}">
                      <a16:colId xmlns:a16="http://schemas.microsoft.com/office/drawing/2014/main" val="834717475"/>
                    </a:ext>
                  </a:extLst>
                </a:gridCol>
                <a:gridCol w="196448">
                  <a:extLst>
                    <a:ext uri="{9D8B030D-6E8A-4147-A177-3AD203B41FA5}">
                      <a16:colId xmlns:a16="http://schemas.microsoft.com/office/drawing/2014/main" val="2483201116"/>
                    </a:ext>
                  </a:extLst>
                </a:gridCol>
                <a:gridCol w="196448">
                  <a:extLst>
                    <a:ext uri="{9D8B030D-6E8A-4147-A177-3AD203B41FA5}">
                      <a16:colId xmlns:a16="http://schemas.microsoft.com/office/drawing/2014/main" val="1469256465"/>
                    </a:ext>
                  </a:extLst>
                </a:gridCol>
              </a:tblGrid>
              <a:tr h="119946">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dirty="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extLst>
                  <a:ext uri="{0D108BD9-81ED-4DB2-BD59-A6C34878D82A}">
                    <a16:rowId xmlns:a16="http://schemas.microsoft.com/office/drawing/2014/main" val="1469061651"/>
                  </a:ext>
                </a:extLst>
              </a:tr>
              <a:tr h="119946">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extLst>
                  <a:ext uri="{0D108BD9-81ED-4DB2-BD59-A6C34878D82A}">
                    <a16:rowId xmlns:a16="http://schemas.microsoft.com/office/drawing/2014/main" val="2363136047"/>
                  </a:ext>
                </a:extLst>
              </a:tr>
              <a:tr h="119946">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dirty="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extLst>
                  <a:ext uri="{0D108BD9-81ED-4DB2-BD59-A6C34878D82A}">
                    <a16:rowId xmlns:a16="http://schemas.microsoft.com/office/drawing/2014/main" val="484816717"/>
                  </a:ext>
                </a:extLst>
              </a:tr>
              <a:tr h="119946">
                <a:tc>
                  <a:txBody>
                    <a:bodyPr/>
                    <a:lstStyle/>
                    <a:p>
                      <a:endParaRPr lang="en-US" sz="700" dirty="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extLst>
                  <a:ext uri="{0D108BD9-81ED-4DB2-BD59-A6C34878D82A}">
                    <a16:rowId xmlns:a16="http://schemas.microsoft.com/office/drawing/2014/main" val="2057216867"/>
                  </a:ext>
                </a:extLst>
              </a:tr>
              <a:tr h="119946">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a:p>
                  </a:txBody>
                  <a:tcPr marL="45720" marR="45720">
                    <a:solidFill>
                      <a:schemeClr val="tx1">
                        <a:lumMod val="65000"/>
                        <a:lumOff val="35000"/>
                      </a:schemeClr>
                    </a:solidFill>
                  </a:tcPr>
                </a:tc>
                <a:tc>
                  <a:txBody>
                    <a:bodyPr/>
                    <a:lstStyle/>
                    <a:p>
                      <a:endParaRPr lang="en-US" sz="700" dirty="0"/>
                    </a:p>
                  </a:txBody>
                  <a:tcPr marL="45720" marR="45720">
                    <a:solidFill>
                      <a:schemeClr val="tx1">
                        <a:lumMod val="65000"/>
                        <a:lumOff val="35000"/>
                      </a:schemeClr>
                    </a:solidFill>
                  </a:tcPr>
                </a:tc>
                <a:tc>
                  <a:txBody>
                    <a:bodyPr/>
                    <a:lstStyle/>
                    <a:p>
                      <a:endParaRPr lang="en-US" sz="700" dirty="0"/>
                    </a:p>
                  </a:txBody>
                  <a:tcPr marL="45720" marR="45720">
                    <a:solidFill>
                      <a:schemeClr val="tx1">
                        <a:lumMod val="65000"/>
                        <a:lumOff val="35000"/>
                      </a:schemeClr>
                    </a:solidFill>
                  </a:tcPr>
                </a:tc>
                <a:extLst>
                  <a:ext uri="{0D108BD9-81ED-4DB2-BD59-A6C34878D82A}">
                    <a16:rowId xmlns:a16="http://schemas.microsoft.com/office/drawing/2014/main" val="2015134682"/>
                  </a:ext>
                </a:extLst>
              </a:tr>
            </a:tbl>
          </a:graphicData>
        </a:graphic>
      </p:graphicFrame>
      <p:graphicFrame>
        <p:nvGraphicFramePr>
          <p:cNvPr id="96" name="Table 8">
            <a:extLst>
              <a:ext uri="{FF2B5EF4-FFF2-40B4-BE49-F238E27FC236}">
                <a16:creationId xmlns:a16="http://schemas.microsoft.com/office/drawing/2014/main" id="{3891348A-1EC7-4955-A438-847A03446D24}"/>
              </a:ext>
            </a:extLst>
          </p:cNvPr>
          <p:cNvGraphicFramePr>
            <a:graphicFrameLocks noGrp="1"/>
          </p:cNvGraphicFramePr>
          <p:nvPr>
            <p:extLst>
              <p:ext uri="{D42A27DB-BD31-4B8C-83A1-F6EECF244321}">
                <p14:modId xmlns:p14="http://schemas.microsoft.com/office/powerpoint/2010/main" val="2794619827"/>
              </p:ext>
            </p:extLst>
          </p:nvPr>
        </p:nvGraphicFramePr>
        <p:xfrm>
          <a:off x="6360554" y="2218891"/>
          <a:ext cx="982240" cy="990600"/>
        </p:xfrm>
        <a:graphic>
          <a:graphicData uri="http://schemas.openxmlformats.org/drawingml/2006/table">
            <a:tbl>
              <a:tblPr firstRow="1" bandRow="1">
                <a:tableStyleId>{5940675A-B579-460E-94D1-54222C63F5DA}</a:tableStyleId>
              </a:tblPr>
              <a:tblGrid>
                <a:gridCol w="196448">
                  <a:extLst>
                    <a:ext uri="{9D8B030D-6E8A-4147-A177-3AD203B41FA5}">
                      <a16:colId xmlns:a16="http://schemas.microsoft.com/office/drawing/2014/main" val="1641569632"/>
                    </a:ext>
                  </a:extLst>
                </a:gridCol>
                <a:gridCol w="196448">
                  <a:extLst>
                    <a:ext uri="{9D8B030D-6E8A-4147-A177-3AD203B41FA5}">
                      <a16:colId xmlns:a16="http://schemas.microsoft.com/office/drawing/2014/main" val="2021003377"/>
                    </a:ext>
                  </a:extLst>
                </a:gridCol>
                <a:gridCol w="196448">
                  <a:extLst>
                    <a:ext uri="{9D8B030D-6E8A-4147-A177-3AD203B41FA5}">
                      <a16:colId xmlns:a16="http://schemas.microsoft.com/office/drawing/2014/main" val="834717475"/>
                    </a:ext>
                  </a:extLst>
                </a:gridCol>
                <a:gridCol w="196448">
                  <a:extLst>
                    <a:ext uri="{9D8B030D-6E8A-4147-A177-3AD203B41FA5}">
                      <a16:colId xmlns:a16="http://schemas.microsoft.com/office/drawing/2014/main" val="2483201116"/>
                    </a:ext>
                  </a:extLst>
                </a:gridCol>
                <a:gridCol w="196448">
                  <a:extLst>
                    <a:ext uri="{9D8B030D-6E8A-4147-A177-3AD203B41FA5}">
                      <a16:colId xmlns:a16="http://schemas.microsoft.com/office/drawing/2014/main" val="1469256465"/>
                    </a:ext>
                  </a:extLst>
                </a:gridCol>
              </a:tblGrid>
              <a:tr h="119946">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dirty="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extLst>
                  <a:ext uri="{0D108BD9-81ED-4DB2-BD59-A6C34878D82A}">
                    <a16:rowId xmlns:a16="http://schemas.microsoft.com/office/drawing/2014/main" val="1469061651"/>
                  </a:ext>
                </a:extLst>
              </a:tr>
              <a:tr h="119946">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extLst>
                  <a:ext uri="{0D108BD9-81ED-4DB2-BD59-A6C34878D82A}">
                    <a16:rowId xmlns:a16="http://schemas.microsoft.com/office/drawing/2014/main" val="2363136047"/>
                  </a:ext>
                </a:extLst>
              </a:tr>
              <a:tr h="119946">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dirty="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extLst>
                  <a:ext uri="{0D108BD9-81ED-4DB2-BD59-A6C34878D82A}">
                    <a16:rowId xmlns:a16="http://schemas.microsoft.com/office/drawing/2014/main" val="484816717"/>
                  </a:ext>
                </a:extLst>
              </a:tr>
              <a:tr h="119946">
                <a:tc>
                  <a:txBody>
                    <a:bodyPr/>
                    <a:lstStyle/>
                    <a:p>
                      <a:endParaRPr lang="en-US" sz="700" dirty="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extLst>
                  <a:ext uri="{0D108BD9-81ED-4DB2-BD59-A6C34878D82A}">
                    <a16:rowId xmlns:a16="http://schemas.microsoft.com/office/drawing/2014/main" val="2057216867"/>
                  </a:ext>
                </a:extLst>
              </a:tr>
              <a:tr h="119946">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a:p>
                  </a:txBody>
                  <a:tcPr marL="45720" marR="45720">
                    <a:solidFill>
                      <a:schemeClr val="bg1">
                        <a:lumMod val="50000"/>
                      </a:schemeClr>
                    </a:solidFill>
                  </a:tcPr>
                </a:tc>
                <a:tc>
                  <a:txBody>
                    <a:bodyPr/>
                    <a:lstStyle/>
                    <a:p>
                      <a:endParaRPr lang="en-US" sz="700" dirty="0"/>
                    </a:p>
                  </a:txBody>
                  <a:tcPr marL="45720" marR="45720">
                    <a:solidFill>
                      <a:schemeClr val="bg1">
                        <a:lumMod val="50000"/>
                      </a:schemeClr>
                    </a:solidFill>
                  </a:tcPr>
                </a:tc>
                <a:tc>
                  <a:txBody>
                    <a:bodyPr/>
                    <a:lstStyle/>
                    <a:p>
                      <a:endParaRPr lang="en-US" sz="700" dirty="0"/>
                    </a:p>
                  </a:txBody>
                  <a:tcPr marL="45720" marR="45720">
                    <a:solidFill>
                      <a:schemeClr val="bg1">
                        <a:lumMod val="50000"/>
                      </a:schemeClr>
                    </a:solidFill>
                  </a:tcPr>
                </a:tc>
                <a:extLst>
                  <a:ext uri="{0D108BD9-81ED-4DB2-BD59-A6C34878D82A}">
                    <a16:rowId xmlns:a16="http://schemas.microsoft.com/office/drawing/2014/main" val="2015134682"/>
                  </a:ext>
                </a:extLst>
              </a:tr>
            </a:tbl>
          </a:graphicData>
        </a:graphic>
      </p:graphicFrame>
      <p:cxnSp>
        <p:nvCxnSpPr>
          <p:cNvPr id="97" name="Straight Arrow Connector 96">
            <a:extLst>
              <a:ext uri="{FF2B5EF4-FFF2-40B4-BE49-F238E27FC236}">
                <a16:creationId xmlns:a16="http://schemas.microsoft.com/office/drawing/2014/main" id="{8059D0FC-224B-45D0-A302-80540BBBF30B}"/>
              </a:ext>
            </a:extLst>
          </p:cNvPr>
          <p:cNvCxnSpPr>
            <a:cxnSpLocks/>
            <a:stCxn id="59" idx="3"/>
            <a:endCxn id="114" idx="2"/>
          </p:cNvCxnSpPr>
          <p:nvPr/>
        </p:nvCxnSpPr>
        <p:spPr>
          <a:xfrm flipV="1">
            <a:off x="6275795" y="4702409"/>
            <a:ext cx="863707" cy="1025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04D4FC87-B79F-4457-8F5D-B6447D0DF823}"/>
              </a:ext>
            </a:extLst>
          </p:cNvPr>
          <p:cNvCxnSpPr/>
          <p:nvPr/>
        </p:nvCxnSpPr>
        <p:spPr>
          <a:xfrm flipH="1">
            <a:off x="5542674" y="2954529"/>
            <a:ext cx="55807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D10910FD-A6EE-4E6B-ACF8-B3B65E3E40DF}"/>
              </a:ext>
            </a:extLst>
          </p:cNvPr>
          <p:cNvCxnSpPr>
            <a:cxnSpLocks/>
          </p:cNvCxnSpPr>
          <p:nvPr/>
        </p:nvCxnSpPr>
        <p:spPr>
          <a:xfrm flipH="1">
            <a:off x="5542675" y="3680741"/>
            <a:ext cx="139257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AD04ACD9-0DEE-4673-962C-5467FED1E19D}"/>
              </a:ext>
            </a:extLst>
          </p:cNvPr>
          <p:cNvCxnSpPr>
            <a:cxnSpLocks/>
          </p:cNvCxnSpPr>
          <p:nvPr/>
        </p:nvCxnSpPr>
        <p:spPr>
          <a:xfrm>
            <a:off x="5828424" y="2954529"/>
            <a:ext cx="0" cy="726212"/>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1" name="Rectangle 100">
            <a:extLst>
              <a:ext uri="{FF2B5EF4-FFF2-40B4-BE49-F238E27FC236}">
                <a16:creationId xmlns:a16="http://schemas.microsoft.com/office/drawing/2014/main" id="{61E6C424-0151-47F2-B3EB-F0AEE8442A10}"/>
              </a:ext>
            </a:extLst>
          </p:cNvPr>
          <p:cNvSpPr/>
          <p:nvPr/>
        </p:nvSpPr>
        <p:spPr>
          <a:xfrm>
            <a:off x="5480191" y="3212079"/>
            <a:ext cx="710474" cy="2111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4 kernels</a:t>
            </a:r>
          </a:p>
        </p:txBody>
      </p:sp>
      <p:cxnSp>
        <p:nvCxnSpPr>
          <p:cNvPr id="102" name="Straight Connector 101">
            <a:extLst>
              <a:ext uri="{FF2B5EF4-FFF2-40B4-BE49-F238E27FC236}">
                <a16:creationId xmlns:a16="http://schemas.microsoft.com/office/drawing/2014/main" id="{025BB8FB-EA18-488A-A40D-BD7C1A13415C}"/>
              </a:ext>
            </a:extLst>
          </p:cNvPr>
          <p:cNvCxnSpPr/>
          <p:nvPr/>
        </p:nvCxnSpPr>
        <p:spPr>
          <a:xfrm flipH="1">
            <a:off x="7862043" y="2699667"/>
            <a:ext cx="55807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348AB0E-AEF9-4F9E-A122-43DB29A58E9F}"/>
              </a:ext>
            </a:extLst>
          </p:cNvPr>
          <p:cNvCxnSpPr/>
          <p:nvPr/>
        </p:nvCxnSpPr>
        <p:spPr>
          <a:xfrm flipH="1">
            <a:off x="7862043" y="3694841"/>
            <a:ext cx="55807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47036C35-444E-4469-9CAD-1CB41C1C7FF1}"/>
              </a:ext>
            </a:extLst>
          </p:cNvPr>
          <p:cNvCxnSpPr>
            <a:cxnSpLocks/>
          </p:cNvCxnSpPr>
          <p:nvPr/>
        </p:nvCxnSpPr>
        <p:spPr>
          <a:xfrm>
            <a:off x="8141080" y="2699667"/>
            <a:ext cx="0" cy="995174"/>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5" name="Rectangle 104">
            <a:extLst>
              <a:ext uri="{FF2B5EF4-FFF2-40B4-BE49-F238E27FC236}">
                <a16:creationId xmlns:a16="http://schemas.microsoft.com/office/drawing/2014/main" id="{B800457C-68B2-41AC-87FA-466C18FC1F38}"/>
              </a:ext>
            </a:extLst>
          </p:cNvPr>
          <p:cNvSpPr/>
          <p:nvPr/>
        </p:nvSpPr>
        <p:spPr>
          <a:xfrm>
            <a:off x="7921094" y="3067584"/>
            <a:ext cx="509973" cy="2357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5 rows</a:t>
            </a:r>
          </a:p>
        </p:txBody>
      </p:sp>
      <p:cxnSp>
        <p:nvCxnSpPr>
          <p:cNvPr id="106" name="Straight Connector 105">
            <a:extLst>
              <a:ext uri="{FF2B5EF4-FFF2-40B4-BE49-F238E27FC236}">
                <a16:creationId xmlns:a16="http://schemas.microsoft.com/office/drawing/2014/main" id="{6A88E673-903E-4CD6-B8ED-46153C663A4B}"/>
              </a:ext>
            </a:extLst>
          </p:cNvPr>
          <p:cNvCxnSpPr>
            <a:cxnSpLocks/>
          </p:cNvCxnSpPr>
          <p:nvPr/>
        </p:nvCxnSpPr>
        <p:spPr>
          <a:xfrm>
            <a:off x="7104653" y="1425823"/>
            <a:ext cx="0" cy="561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E827A667-DB72-4D45-B52E-366651F3AF31}"/>
              </a:ext>
            </a:extLst>
          </p:cNvPr>
          <p:cNvCxnSpPr>
            <a:cxnSpLocks/>
          </p:cNvCxnSpPr>
          <p:nvPr/>
        </p:nvCxnSpPr>
        <p:spPr>
          <a:xfrm>
            <a:off x="6113368" y="1425823"/>
            <a:ext cx="0" cy="561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Straight Arrow Connector 107">
            <a:extLst>
              <a:ext uri="{FF2B5EF4-FFF2-40B4-BE49-F238E27FC236}">
                <a16:creationId xmlns:a16="http://schemas.microsoft.com/office/drawing/2014/main" id="{B6CCD75C-E2CD-47E3-8C9D-FEE7AE600850}"/>
              </a:ext>
            </a:extLst>
          </p:cNvPr>
          <p:cNvCxnSpPr>
            <a:cxnSpLocks/>
          </p:cNvCxnSpPr>
          <p:nvPr/>
        </p:nvCxnSpPr>
        <p:spPr>
          <a:xfrm>
            <a:off x="6122413" y="1679153"/>
            <a:ext cx="982240"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9" name="Rectangle 108">
            <a:extLst>
              <a:ext uri="{FF2B5EF4-FFF2-40B4-BE49-F238E27FC236}">
                <a16:creationId xmlns:a16="http://schemas.microsoft.com/office/drawing/2014/main" id="{13EB19C8-FBDB-430C-9ED8-E5BD19D54BFF}"/>
              </a:ext>
            </a:extLst>
          </p:cNvPr>
          <p:cNvSpPr/>
          <p:nvPr/>
        </p:nvSpPr>
        <p:spPr>
          <a:xfrm>
            <a:off x="6298514" y="1479876"/>
            <a:ext cx="625233" cy="3662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 dirty="0">
                <a:solidFill>
                  <a:schemeClr val="tx1"/>
                </a:solidFill>
              </a:rPr>
              <a:t>5 columns</a:t>
            </a:r>
          </a:p>
        </p:txBody>
      </p:sp>
      <p:cxnSp>
        <p:nvCxnSpPr>
          <p:cNvPr id="110" name="Straight Arrow Connector 109">
            <a:extLst>
              <a:ext uri="{FF2B5EF4-FFF2-40B4-BE49-F238E27FC236}">
                <a16:creationId xmlns:a16="http://schemas.microsoft.com/office/drawing/2014/main" id="{4017695F-8259-4005-BFCC-9AF20BAC8FE9}"/>
              </a:ext>
            </a:extLst>
          </p:cNvPr>
          <p:cNvCxnSpPr>
            <a:cxnSpLocks/>
            <a:stCxn id="113" idx="2"/>
          </p:cNvCxnSpPr>
          <p:nvPr/>
        </p:nvCxnSpPr>
        <p:spPr>
          <a:xfrm>
            <a:off x="7362085" y="3680741"/>
            <a:ext cx="3029" cy="793068"/>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082C9CCC-3F24-4E28-973A-1A980F87CB12}"/>
              </a:ext>
            </a:extLst>
          </p:cNvPr>
          <p:cNvCxnSpPr>
            <a:cxnSpLocks/>
            <a:stCxn id="114" idx="6"/>
            <a:endCxn id="122" idx="1"/>
          </p:cNvCxnSpPr>
          <p:nvPr/>
        </p:nvCxnSpPr>
        <p:spPr>
          <a:xfrm flipV="1">
            <a:off x="7596702" y="4701705"/>
            <a:ext cx="281627" cy="704"/>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12" name="Table 8">
            <a:extLst>
              <a:ext uri="{FF2B5EF4-FFF2-40B4-BE49-F238E27FC236}">
                <a16:creationId xmlns:a16="http://schemas.microsoft.com/office/drawing/2014/main" id="{7CA87BF2-80DB-4CEE-B5C6-FD28406E602C}"/>
              </a:ext>
            </a:extLst>
          </p:cNvPr>
          <p:cNvGraphicFramePr>
            <a:graphicFrameLocks noGrp="1"/>
          </p:cNvGraphicFramePr>
          <p:nvPr>
            <p:extLst>
              <p:ext uri="{D42A27DB-BD31-4B8C-83A1-F6EECF244321}">
                <p14:modId xmlns:p14="http://schemas.microsoft.com/office/powerpoint/2010/main" val="3870026963"/>
              </p:ext>
            </p:extLst>
          </p:nvPr>
        </p:nvGraphicFramePr>
        <p:xfrm>
          <a:off x="6626711" y="2458479"/>
          <a:ext cx="982240" cy="990600"/>
        </p:xfrm>
        <a:graphic>
          <a:graphicData uri="http://schemas.openxmlformats.org/drawingml/2006/table">
            <a:tbl>
              <a:tblPr firstRow="1" bandRow="1">
                <a:tableStyleId>{5940675A-B579-460E-94D1-54222C63F5DA}</a:tableStyleId>
              </a:tblPr>
              <a:tblGrid>
                <a:gridCol w="196448">
                  <a:extLst>
                    <a:ext uri="{9D8B030D-6E8A-4147-A177-3AD203B41FA5}">
                      <a16:colId xmlns:a16="http://schemas.microsoft.com/office/drawing/2014/main" val="1641569632"/>
                    </a:ext>
                  </a:extLst>
                </a:gridCol>
                <a:gridCol w="196448">
                  <a:extLst>
                    <a:ext uri="{9D8B030D-6E8A-4147-A177-3AD203B41FA5}">
                      <a16:colId xmlns:a16="http://schemas.microsoft.com/office/drawing/2014/main" val="2021003377"/>
                    </a:ext>
                  </a:extLst>
                </a:gridCol>
                <a:gridCol w="196448">
                  <a:extLst>
                    <a:ext uri="{9D8B030D-6E8A-4147-A177-3AD203B41FA5}">
                      <a16:colId xmlns:a16="http://schemas.microsoft.com/office/drawing/2014/main" val="834717475"/>
                    </a:ext>
                  </a:extLst>
                </a:gridCol>
                <a:gridCol w="196448">
                  <a:extLst>
                    <a:ext uri="{9D8B030D-6E8A-4147-A177-3AD203B41FA5}">
                      <a16:colId xmlns:a16="http://schemas.microsoft.com/office/drawing/2014/main" val="2483201116"/>
                    </a:ext>
                  </a:extLst>
                </a:gridCol>
                <a:gridCol w="196448">
                  <a:extLst>
                    <a:ext uri="{9D8B030D-6E8A-4147-A177-3AD203B41FA5}">
                      <a16:colId xmlns:a16="http://schemas.microsoft.com/office/drawing/2014/main" val="1469256465"/>
                    </a:ext>
                  </a:extLst>
                </a:gridCol>
              </a:tblGrid>
              <a:tr h="119946">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extLst>
                  <a:ext uri="{0D108BD9-81ED-4DB2-BD59-A6C34878D82A}">
                    <a16:rowId xmlns:a16="http://schemas.microsoft.com/office/drawing/2014/main" val="1469061651"/>
                  </a:ext>
                </a:extLst>
              </a:tr>
              <a:tr h="119946">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extLst>
                  <a:ext uri="{0D108BD9-81ED-4DB2-BD59-A6C34878D82A}">
                    <a16:rowId xmlns:a16="http://schemas.microsoft.com/office/drawing/2014/main" val="2363136047"/>
                  </a:ext>
                </a:extLst>
              </a:tr>
              <a:tr h="119946">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dirty="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extLst>
                  <a:ext uri="{0D108BD9-81ED-4DB2-BD59-A6C34878D82A}">
                    <a16:rowId xmlns:a16="http://schemas.microsoft.com/office/drawing/2014/main" val="484816717"/>
                  </a:ext>
                </a:extLst>
              </a:tr>
              <a:tr h="119946">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extLst>
                  <a:ext uri="{0D108BD9-81ED-4DB2-BD59-A6C34878D82A}">
                    <a16:rowId xmlns:a16="http://schemas.microsoft.com/office/drawing/2014/main" val="2057216867"/>
                  </a:ext>
                </a:extLst>
              </a:tr>
              <a:tr h="119946">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a:p>
                  </a:txBody>
                  <a:tcPr marL="45720" marR="45720">
                    <a:solidFill>
                      <a:schemeClr val="bg1">
                        <a:lumMod val="75000"/>
                      </a:schemeClr>
                    </a:solidFill>
                  </a:tcPr>
                </a:tc>
                <a:tc>
                  <a:txBody>
                    <a:bodyPr/>
                    <a:lstStyle/>
                    <a:p>
                      <a:endParaRPr lang="en-US" sz="700" dirty="0"/>
                    </a:p>
                  </a:txBody>
                  <a:tcPr marL="45720" marR="45720">
                    <a:solidFill>
                      <a:schemeClr val="bg1">
                        <a:lumMod val="75000"/>
                      </a:schemeClr>
                    </a:solidFill>
                  </a:tcPr>
                </a:tc>
                <a:tc>
                  <a:txBody>
                    <a:bodyPr/>
                    <a:lstStyle/>
                    <a:p>
                      <a:endParaRPr lang="en-US" sz="700" dirty="0"/>
                    </a:p>
                  </a:txBody>
                  <a:tcPr marL="45720" marR="45720">
                    <a:solidFill>
                      <a:schemeClr val="bg1">
                        <a:lumMod val="75000"/>
                      </a:schemeClr>
                    </a:solidFill>
                  </a:tcPr>
                </a:tc>
                <a:extLst>
                  <a:ext uri="{0D108BD9-81ED-4DB2-BD59-A6C34878D82A}">
                    <a16:rowId xmlns:a16="http://schemas.microsoft.com/office/drawing/2014/main" val="2015134682"/>
                  </a:ext>
                </a:extLst>
              </a:tr>
            </a:tbl>
          </a:graphicData>
        </a:graphic>
      </p:graphicFrame>
      <p:graphicFrame>
        <p:nvGraphicFramePr>
          <p:cNvPr id="113" name="Table 8">
            <a:extLst>
              <a:ext uri="{FF2B5EF4-FFF2-40B4-BE49-F238E27FC236}">
                <a16:creationId xmlns:a16="http://schemas.microsoft.com/office/drawing/2014/main" id="{CD2034E7-05E0-48B7-902E-2CADE88FE9E6}"/>
              </a:ext>
            </a:extLst>
          </p:cNvPr>
          <p:cNvGraphicFramePr>
            <a:graphicFrameLocks noGrp="1"/>
          </p:cNvGraphicFramePr>
          <p:nvPr>
            <p:extLst>
              <p:ext uri="{D42A27DB-BD31-4B8C-83A1-F6EECF244321}">
                <p14:modId xmlns:p14="http://schemas.microsoft.com/office/powerpoint/2010/main" val="4009019432"/>
              </p:ext>
            </p:extLst>
          </p:nvPr>
        </p:nvGraphicFramePr>
        <p:xfrm>
          <a:off x="6870965" y="2690141"/>
          <a:ext cx="982240" cy="990600"/>
        </p:xfrm>
        <a:graphic>
          <a:graphicData uri="http://schemas.openxmlformats.org/drawingml/2006/table">
            <a:tbl>
              <a:tblPr firstRow="1" bandRow="1">
                <a:tableStyleId>{5940675A-B579-460E-94D1-54222C63F5DA}</a:tableStyleId>
              </a:tblPr>
              <a:tblGrid>
                <a:gridCol w="196448">
                  <a:extLst>
                    <a:ext uri="{9D8B030D-6E8A-4147-A177-3AD203B41FA5}">
                      <a16:colId xmlns:a16="http://schemas.microsoft.com/office/drawing/2014/main" val="1641569632"/>
                    </a:ext>
                  </a:extLst>
                </a:gridCol>
                <a:gridCol w="196448">
                  <a:extLst>
                    <a:ext uri="{9D8B030D-6E8A-4147-A177-3AD203B41FA5}">
                      <a16:colId xmlns:a16="http://schemas.microsoft.com/office/drawing/2014/main" val="2021003377"/>
                    </a:ext>
                  </a:extLst>
                </a:gridCol>
                <a:gridCol w="196448">
                  <a:extLst>
                    <a:ext uri="{9D8B030D-6E8A-4147-A177-3AD203B41FA5}">
                      <a16:colId xmlns:a16="http://schemas.microsoft.com/office/drawing/2014/main" val="834717475"/>
                    </a:ext>
                  </a:extLst>
                </a:gridCol>
                <a:gridCol w="196448">
                  <a:extLst>
                    <a:ext uri="{9D8B030D-6E8A-4147-A177-3AD203B41FA5}">
                      <a16:colId xmlns:a16="http://schemas.microsoft.com/office/drawing/2014/main" val="2483201116"/>
                    </a:ext>
                  </a:extLst>
                </a:gridCol>
                <a:gridCol w="196448">
                  <a:extLst>
                    <a:ext uri="{9D8B030D-6E8A-4147-A177-3AD203B41FA5}">
                      <a16:colId xmlns:a16="http://schemas.microsoft.com/office/drawing/2014/main" val="1469256465"/>
                    </a:ext>
                  </a:extLst>
                </a:gridCol>
              </a:tblGrid>
              <a:tr h="119946">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extLst>
                  <a:ext uri="{0D108BD9-81ED-4DB2-BD59-A6C34878D82A}">
                    <a16:rowId xmlns:a16="http://schemas.microsoft.com/office/drawing/2014/main" val="1469061651"/>
                  </a:ext>
                </a:extLst>
              </a:tr>
              <a:tr h="119946">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extLst>
                  <a:ext uri="{0D108BD9-81ED-4DB2-BD59-A6C34878D82A}">
                    <a16:rowId xmlns:a16="http://schemas.microsoft.com/office/drawing/2014/main" val="2363136047"/>
                  </a:ext>
                </a:extLst>
              </a:tr>
              <a:tr h="119946">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dirty="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extLst>
                  <a:ext uri="{0D108BD9-81ED-4DB2-BD59-A6C34878D82A}">
                    <a16:rowId xmlns:a16="http://schemas.microsoft.com/office/drawing/2014/main" val="484816717"/>
                  </a:ext>
                </a:extLst>
              </a:tr>
              <a:tr h="119946">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extLst>
                  <a:ext uri="{0D108BD9-81ED-4DB2-BD59-A6C34878D82A}">
                    <a16:rowId xmlns:a16="http://schemas.microsoft.com/office/drawing/2014/main" val="2057216867"/>
                  </a:ext>
                </a:extLst>
              </a:tr>
              <a:tr h="119946">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a:p>
                  </a:txBody>
                  <a:tcPr marL="45720" marR="45720">
                    <a:solidFill>
                      <a:schemeClr val="bg1">
                        <a:lumMod val="95000"/>
                      </a:schemeClr>
                    </a:solidFill>
                  </a:tcPr>
                </a:tc>
                <a:tc>
                  <a:txBody>
                    <a:bodyPr/>
                    <a:lstStyle/>
                    <a:p>
                      <a:endParaRPr lang="en-US" sz="700" dirty="0"/>
                    </a:p>
                  </a:txBody>
                  <a:tcPr marL="45720" marR="45720">
                    <a:solidFill>
                      <a:schemeClr val="bg1">
                        <a:lumMod val="95000"/>
                      </a:schemeClr>
                    </a:solidFill>
                  </a:tcPr>
                </a:tc>
                <a:tc>
                  <a:txBody>
                    <a:bodyPr/>
                    <a:lstStyle/>
                    <a:p>
                      <a:endParaRPr lang="en-US" sz="700" dirty="0"/>
                    </a:p>
                  </a:txBody>
                  <a:tcPr marL="45720" marR="45720">
                    <a:solidFill>
                      <a:schemeClr val="bg1">
                        <a:lumMod val="95000"/>
                      </a:schemeClr>
                    </a:solidFill>
                  </a:tcPr>
                </a:tc>
                <a:extLst>
                  <a:ext uri="{0D108BD9-81ED-4DB2-BD59-A6C34878D82A}">
                    <a16:rowId xmlns:a16="http://schemas.microsoft.com/office/drawing/2014/main" val="2015134682"/>
                  </a:ext>
                </a:extLst>
              </a:tr>
            </a:tbl>
          </a:graphicData>
        </a:graphic>
      </p:graphicFrame>
      <p:sp>
        <p:nvSpPr>
          <p:cNvPr id="114" name="Flowchart: Connector 113">
            <a:extLst>
              <a:ext uri="{FF2B5EF4-FFF2-40B4-BE49-F238E27FC236}">
                <a16:creationId xmlns:a16="http://schemas.microsoft.com/office/drawing/2014/main" id="{8424F677-D72C-421D-9D5D-34D8B510F63B}"/>
              </a:ext>
            </a:extLst>
          </p:cNvPr>
          <p:cNvSpPr/>
          <p:nvPr/>
        </p:nvSpPr>
        <p:spPr>
          <a:xfrm>
            <a:off x="7139502" y="4473809"/>
            <a:ext cx="457200" cy="457200"/>
          </a:xfrm>
          <a:prstGeom prst="flowChartConnec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800" b="1" dirty="0">
                <a:solidFill>
                  <a:schemeClr val="tx1"/>
                </a:solidFill>
              </a:rPr>
              <a:t>*</a:t>
            </a:r>
          </a:p>
        </p:txBody>
      </p:sp>
      <p:pic>
        <p:nvPicPr>
          <p:cNvPr id="122" name="Picture 121">
            <a:extLst>
              <a:ext uri="{FF2B5EF4-FFF2-40B4-BE49-F238E27FC236}">
                <a16:creationId xmlns:a16="http://schemas.microsoft.com/office/drawing/2014/main" id="{377DED14-414A-4C02-A79F-D20E406C80CA}"/>
              </a:ext>
            </a:extLst>
          </p:cNvPr>
          <p:cNvPicPr>
            <a:picLocks noChangeAspect="1"/>
          </p:cNvPicPr>
          <p:nvPr/>
        </p:nvPicPr>
        <p:blipFill>
          <a:blip r:embed="rId3"/>
          <a:stretch>
            <a:fillRect/>
          </a:stretch>
        </p:blipFill>
        <p:spPr>
          <a:xfrm>
            <a:off x="7878329" y="4194907"/>
            <a:ext cx="1013595" cy="1013595"/>
          </a:xfrm>
          <a:prstGeom prst="rect">
            <a:avLst/>
          </a:prstGeom>
        </p:spPr>
      </p:pic>
      <p:sp>
        <p:nvSpPr>
          <p:cNvPr id="123" name="Right Bracket 122">
            <a:extLst>
              <a:ext uri="{FF2B5EF4-FFF2-40B4-BE49-F238E27FC236}">
                <a16:creationId xmlns:a16="http://schemas.microsoft.com/office/drawing/2014/main" id="{16E28669-8463-4058-B802-B444D7036D77}"/>
              </a:ext>
            </a:extLst>
          </p:cNvPr>
          <p:cNvSpPr/>
          <p:nvPr/>
        </p:nvSpPr>
        <p:spPr>
          <a:xfrm rot="5400000">
            <a:off x="1929572" y="4331027"/>
            <a:ext cx="140288" cy="2284933"/>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4" name="Right Bracket 123">
            <a:extLst>
              <a:ext uri="{FF2B5EF4-FFF2-40B4-BE49-F238E27FC236}">
                <a16:creationId xmlns:a16="http://schemas.microsoft.com/office/drawing/2014/main" id="{C0542F3D-EE0A-4E0C-9B7C-911C55546E4A}"/>
              </a:ext>
            </a:extLst>
          </p:cNvPr>
          <p:cNvSpPr/>
          <p:nvPr/>
        </p:nvSpPr>
        <p:spPr>
          <a:xfrm rot="5400000">
            <a:off x="4555258" y="4084435"/>
            <a:ext cx="127646" cy="2765474"/>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5" name="Right Bracket 124">
            <a:extLst>
              <a:ext uri="{FF2B5EF4-FFF2-40B4-BE49-F238E27FC236}">
                <a16:creationId xmlns:a16="http://schemas.microsoft.com/office/drawing/2014/main" id="{117E0B06-5018-46D4-BFC4-27291435DF6E}"/>
              </a:ext>
            </a:extLst>
          </p:cNvPr>
          <p:cNvSpPr/>
          <p:nvPr/>
        </p:nvSpPr>
        <p:spPr>
          <a:xfrm rot="5400000">
            <a:off x="7199093" y="4292652"/>
            <a:ext cx="133625" cy="2330318"/>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6" name="TextBox 125">
            <a:extLst>
              <a:ext uri="{FF2B5EF4-FFF2-40B4-BE49-F238E27FC236}">
                <a16:creationId xmlns:a16="http://schemas.microsoft.com/office/drawing/2014/main" id="{E492BC6E-946D-4C91-9C9B-A895F36754AA}"/>
              </a:ext>
            </a:extLst>
          </p:cNvPr>
          <p:cNvSpPr txBox="1"/>
          <p:nvPr/>
        </p:nvSpPr>
        <p:spPr>
          <a:xfrm>
            <a:off x="6103402" y="5532380"/>
            <a:ext cx="2330319" cy="307777"/>
          </a:xfrm>
          <a:prstGeom prst="rect">
            <a:avLst/>
          </a:prstGeom>
          <a:noFill/>
        </p:spPr>
        <p:txBody>
          <a:bodyPr wrap="square" rtlCol="0">
            <a:spAutoFit/>
          </a:bodyPr>
          <a:lstStyle/>
          <a:p>
            <a:pPr algn="ctr"/>
            <a:r>
              <a:rPr lang="en-US" sz="1400" dirty="0"/>
              <a:t>Reconstruction</a:t>
            </a:r>
          </a:p>
        </p:txBody>
      </p:sp>
      <p:sp>
        <p:nvSpPr>
          <p:cNvPr id="127" name="TextBox 126">
            <a:extLst>
              <a:ext uri="{FF2B5EF4-FFF2-40B4-BE49-F238E27FC236}">
                <a16:creationId xmlns:a16="http://schemas.microsoft.com/office/drawing/2014/main" id="{C97EA889-110B-4E5A-9BB0-9FC7E3E01D7E}"/>
              </a:ext>
            </a:extLst>
          </p:cNvPr>
          <p:cNvSpPr txBox="1"/>
          <p:nvPr/>
        </p:nvSpPr>
        <p:spPr>
          <a:xfrm>
            <a:off x="3277070" y="5538522"/>
            <a:ext cx="2769032" cy="307777"/>
          </a:xfrm>
          <a:prstGeom prst="rect">
            <a:avLst/>
          </a:prstGeom>
          <a:noFill/>
        </p:spPr>
        <p:txBody>
          <a:bodyPr wrap="square" rtlCol="0">
            <a:spAutoFit/>
          </a:bodyPr>
          <a:lstStyle/>
          <a:p>
            <a:pPr algn="ctr"/>
            <a:r>
              <a:rPr lang="en-US" sz="1400" dirty="0"/>
              <a:t>Non-Linear Mapping</a:t>
            </a:r>
          </a:p>
        </p:txBody>
      </p:sp>
      <p:sp>
        <p:nvSpPr>
          <p:cNvPr id="128" name="TextBox 127">
            <a:extLst>
              <a:ext uri="{FF2B5EF4-FFF2-40B4-BE49-F238E27FC236}">
                <a16:creationId xmlns:a16="http://schemas.microsoft.com/office/drawing/2014/main" id="{4C275C8E-50F4-4A02-8A55-AE4A12C03EE7}"/>
              </a:ext>
            </a:extLst>
          </p:cNvPr>
          <p:cNvSpPr txBox="1"/>
          <p:nvPr/>
        </p:nvSpPr>
        <p:spPr>
          <a:xfrm>
            <a:off x="857249" y="5543638"/>
            <a:ext cx="2284934" cy="523220"/>
          </a:xfrm>
          <a:prstGeom prst="rect">
            <a:avLst/>
          </a:prstGeom>
          <a:noFill/>
        </p:spPr>
        <p:txBody>
          <a:bodyPr wrap="square" rtlCol="0">
            <a:spAutoFit/>
          </a:bodyPr>
          <a:lstStyle/>
          <a:p>
            <a:pPr algn="ctr"/>
            <a:r>
              <a:rPr lang="en-US" sz="1400" dirty="0"/>
              <a:t>Patch Extraction and Representation</a:t>
            </a:r>
          </a:p>
        </p:txBody>
      </p:sp>
    </p:spTree>
    <p:extLst>
      <p:ext uri="{BB962C8B-B14F-4D97-AF65-F5344CB8AC3E}">
        <p14:creationId xmlns:p14="http://schemas.microsoft.com/office/powerpoint/2010/main" val="1339814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9D46D-1BC4-497D-A28C-4DC169D30C08}"/>
              </a:ext>
            </a:extLst>
          </p:cNvPr>
          <p:cNvSpPr>
            <a:spLocks noGrp="1"/>
          </p:cNvSpPr>
          <p:nvPr>
            <p:ph type="title"/>
          </p:nvPr>
        </p:nvSpPr>
        <p:spPr>
          <a:xfrm>
            <a:off x="581192" y="687474"/>
            <a:ext cx="7989752" cy="537477"/>
          </a:xfrm>
        </p:spPr>
        <p:txBody>
          <a:bodyPr/>
          <a:lstStyle/>
          <a:p>
            <a:r>
              <a:rPr lang="en-US" dirty="0"/>
              <a:t>Training</a:t>
            </a:r>
          </a:p>
        </p:txBody>
      </p:sp>
      <p:sp>
        <p:nvSpPr>
          <p:cNvPr id="3" name="Date Placeholder 6">
            <a:extLst>
              <a:ext uri="{FF2B5EF4-FFF2-40B4-BE49-F238E27FC236}">
                <a16:creationId xmlns:a16="http://schemas.microsoft.com/office/drawing/2014/main" id="{6903AD32-9682-47D7-AA50-BF5B932AFCA9}"/>
              </a:ext>
            </a:extLst>
          </p:cNvPr>
          <p:cNvSpPr>
            <a:spLocks noGrp="1"/>
          </p:cNvSpPr>
          <p:nvPr>
            <p:ph type="dt" sz="half" idx="10"/>
          </p:nvPr>
        </p:nvSpPr>
        <p:spPr>
          <a:xfrm>
            <a:off x="5559327" y="6482653"/>
            <a:ext cx="2133600" cy="365125"/>
          </a:xfrm>
        </p:spPr>
        <p:txBody>
          <a:bodyPr/>
          <a:lstStyle/>
          <a:p>
            <a:fld id="{EDBAC8D9-C124-4B74-9CB9-474FDD0AD4C5}" type="datetime1">
              <a:rPr lang="en-US" smtClean="0"/>
              <a:t>4/19/2021</a:t>
            </a:fld>
            <a:endParaRPr lang="en-US" dirty="0"/>
          </a:p>
        </p:txBody>
      </p:sp>
      <p:sp>
        <p:nvSpPr>
          <p:cNvPr id="4" name="Footer Placeholder 7">
            <a:extLst>
              <a:ext uri="{FF2B5EF4-FFF2-40B4-BE49-F238E27FC236}">
                <a16:creationId xmlns:a16="http://schemas.microsoft.com/office/drawing/2014/main" id="{160DCE5B-CF28-4038-B395-EAE5EF6CA50D}"/>
              </a:ext>
            </a:extLst>
          </p:cNvPr>
          <p:cNvSpPr>
            <a:spLocks noGrp="1"/>
          </p:cNvSpPr>
          <p:nvPr>
            <p:ph type="ftr" sz="quarter" idx="11"/>
          </p:nvPr>
        </p:nvSpPr>
        <p:spPr>
          <a:xfrm>
            <a:off x="581192" y="6478327"/>
            <a:ext cx="4870585" cy="365125"/>
          </a:xfrm>
          <a:ln>
            <a:noFill/>
          </a:ln>
        </p:spPr>
        <p:txBody>
          <a:bodyPr/>
          <a:lstStyle/>
          <a:p>
            <a:r>
              <a:rPr lang="en-US" dirty="0"/>
              <a:t>Super Resolution</a:t>
            </a:r>
          </a:p>
        </p:txBody>
      </p:sp>
      <p:sp>
        <p:nvSpPr>
          <p:cNvPr id="5" name="Slide Number Placeholder 8">
            <a:extLst>
              <a:ext uri="{FF2B5EF4-FFF2-40B4-BE49-F238E27FC236}">
                <a16:creationId xmlns:a16="http://schemas.microsoft.com/office/drawing/2014/main" id="{31EF2E07-57A6-41D1-B07A-B29607FACD9C}"/>
              </a:ext>
            </a:extLst>
          </p:cNvPr>
          <p:cNvSpPr>
            <a:spLocks noGrp="1"/>
          </p:cNvSpPr>
          <p:nvPr>
            <p:ph type="sldNum" sz="quarter" idx="12"/>
          </p:nvPr>
        </p:nvSpPr>
        <p:spPr>
          <a:xfrm>
            <a:off x="7800476" y="6482653"/>
            <a:ext cx="770468" cy="365125"/>
          </a:xfrm>
        </p:spPr>
        <p:txBody>
          <a:bodyPr/>
          <a:lstStyle/>
          <a:p>
            <a:fld id="{D57F1E4F-1CFF-5643-939E-217C01CDF565}" type="slidenum">
              <a:rPr lang="en-US" smtClean="0"/>
              <a:pPr/>
              <a:t>9</a:t>
            </a:fld>
            <a:endParaRPr lang="en-US" dirty="0"/>
          </a:p>
        </p:txBody>
      </p:sp>
      <p:pic>
        <p:nvPicPr>
          <p:cNvPr id="8" name="Picture 7">
            <a:extLst>
              <a:ext uri="{FF2B5EF4-FFF2-40B4-BE49-F238E27FC236}">
                <a16:creationId xmlns:a16="http://schemas.microsoft.com/office/drawing/2014/main" id="{EF45E69B-0555-483C-B826-36C806CDD3CC}"/>
              </a:ext>
            </a:extLst>
          </p:cNvPr>
          <p:cNvPicPr>
            <a:picLocks noChangeAspect="1"/>
          </p:cNvPicPr>
          <p:nvPr/>
        </p:nvPicPr>
        <p:blipFill>
          <a:blip r:embed="rId2"/>
          <a:srcRect/>
          <a:stretch/>
        </p:blipFill>
        <p:spPr>
          <a:xfrm>
            <a:off x="117044" y="1457593"/>
            <a:ext cx="4870585" cy="4870585"/>
          </a:xfrm>
          <a:prstGeom prst="rect">
            <a:avLst/>
          </a:prstGeom>
        </p:spPr>
      </p:pic>
      <p:sp>
        <p:nvSpPr>
          <p:cNvPr id="9" name="TextBox 8">
            <a:extLst>
              <a:ext uri="{FF2B5EF4-FFF2-40B4-BE49-F238E27FC236}">
                <a16:creationId xmlns:a16="http://schemas.microsoft.com/office/drawing/2014/main" id="{6FEFD31D-F162-4936-9723-BA006B73816D}"/>
              </a:ext>
            </a:extLst>
          </p:cNvPr>
          <p:cNvSpPr txBox="1"/>
          <p:nvPr/>
        </p:nvSpPr>
        <p:spPr>
          <a:xfrm>
            <a:off x="577124" y="1425927"/>
            <a:ext cx="7913733" cy="400110"/>
          </a:xfrm>
          <a:prstGeom prst="rect">
            <a:avLst/>
          </a:prstGeom>
          <a:noFill/>
        </p:spPr>
        <p:txBody>
          <a:bodyPr wrap="square" rtlCol="0">
            <a:spAutoFit/>
          </a:bodyPr>
          <a:lstStyle/>
          <a:p>
            <a:pPr marL="342900" indent="-342900" algn="l">
              <a:buFont typeface="Arial" panose="020B0604020202020204" pitchFamily="34" charset="0"/>
              <a:buChar char="•"/>
            </a:pPr>
            <a:r>
              <a:rPr lang="en-US" sz="2000" dirty="0">
                <a:latin typeface="Arial" panose="020B0604020202020204" pitchFamily="34" charset="0"/>
                <a:cs typeface="Arial" panose="020B0604020202020204" pitchFamily="34" charset="0"/>
              </a:rPr>
              <a:t>As the model is trained, the image quality improves.</a:t>
            </a:r>
          </a:p>
        </p:txBody>
      </p:sp>
      <p:pic>
        <p:nvPicPr>
          <p:cNvPr id="11" name="Picture 10">
            <a:extLst>
              <a:ext uri="{FF2B5EF4-FFF2-40B4-BE49-F238E27FC236}">
                <a16:creationId xmlns:a16="http://schemas.microsoft.com/office/drawing/2014/main" id="{FE5AF233-D329-4BAB-AF11-146202404BEF}"/>
              </a:ext>
            </a:extLst>
          </p:cNvPr>
          <p:cNvPicPr>
            <a:picLocks noChangeAspect="1"/>
          </p:cNvPicPr>
          <p:nvPr/>
        </p:nvPicPr>
        <p:blipFill>
          <a:blip r:embed="rId3"/>
          <a:srcRect/>
          <a:stretch/>
        </p:blipFill>
        <p:spPr>
          <a:xfrm>
            <a:off x="4987629" y="2027013"/>
            <a:ext cx="3731747" cy="3731747"/>
          </a:xfrm>
          <a:prstGeom prst="rect">
            <a:avLst/>
          </a:prstGeom>
        </p:spPr>
      </p:pic>
      <mc:AlternateContent xmlns:mc="http://schemas.openxmlformats.org/markup-compatibility/2006" xmlns:a14="http://schemas.microsoft.com/office/drawing/2010/main">
        <mc:Choice Requires="a14">
          <p:sp>
            <p:nvSpPr>
              <p:cNvPr id="10" name="Rectangle: Folded Corner 9">
                <a:extLst>
                  <a:ext uri="{FF2B5EF4-FFF2-40B4-BE49-F238E27FC236}">
                    <a16:creationId xmlns:a16="http://schemas.microsoft.com/office/drawing/2014/main" id="{860480A6-8DCF-4D1C-A142-8160DA5034DD}"/>
                  </a:ext>
                </a:extLst>
              </p:cNvPr>
              <p:cNvSpPr/>
              <p:nvPr/>
            </p:nvSpPr>
            <p:spPr>
              <a:xfrm>
                <a:off x="1842293" y="3892885"/>
                <a:ext cx="2348382" cy="638497"/>
              </a:xfrm>
              <a:prstGeom prst="foldedCorner">
                <a:avLst/>
              </a:prstGeom>
              <a:solidFill>
                <a:srgbClr val="FFFF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PSNR</a:t>
                </a:r>
                <a14:m>
                  <m:oMath xmlns:m="http://schemas.openxmlformats.org/officeDocument/2006/math">
                    <m:r>
                      <a:rPr lang="en-US" sz="1400" i="1" smtClean="0">
                        <a:solidFill>
                          <a:schemeClr val="tx1"/>
                        </a:solidFill>
                        <a:latin typeface="Cambria Math" panose="02040503050406030204" pitchFamily="18" charset="0"/>
                      </a:rPr>
                      <m:t>=</m:t>
                    </m:r>
                    <m:r>
                      <a:rPr lang="en-US" sz="1400" b="0" i="1" smtClean="0">
                        <a:solidFill>
                          <a:schemeClr val="tx1"/>
                        </a:solidFill>
                        <a:latin typeface="Cambria Math" panose="02040503050406030204" pitchFamily="18" charset="0"/>
                      </a:rPr>
                      <m:t>10</m:t>
                    </m:r>
                    <m:sSub>
                      <m:sSubPr>
                        <m:ctrlPr>
                          <a:rPr lang="en-US" sz="1400" b="0" i="1" smtClean="0">
                            <a:solidFill>
                              <a:schemeClr val="tx1"/>
                            </a:solidFill>
                            <a:latin typeface="Cambria Math" panose="02040503050406030204" pitchFamily="18" charset="0"/>
                          </a:rPr>
                        </m:ctrlPr>
                      </m:sSubPr>
                      <m:e>
                        <m:r>
                          <a:rPr lang="en-US" sz="1400" b="0" i="1" smtClean="0">
                            <a:solidFill>
                              <a:schemeClr val="tx1"/>
                            </a:solidFill>
                            <a:latin typeface="Cambria Math" panose="02040503050406030204" pitchFamily="18" charset="0"/>
                          </a:rPr>
                          <m:t>𝑙𝑜𝑔</m:t>
                        </m:r>
                      </m:e>
                      <m:sub>
                        <m:r>
                          <a:rPr lang="en-US" sz="1400" b="0" i="1" smtClean="0">
                            <a:solidFill>
                              <a:schemeClr val="tx1"/>
                            </a:solidFill>
                            <a:latin typeface="Cambria Math" panose="02040503050406030204" pitchFamily="18" charset="0"/>
                          </a:rPr>
                          <m:t>10</m:t>
                        </m:r>
                      </m:sub>
                    </m:sSub>
                    <m:d>
                      <m:dPr>
                        <m:ctrlPr>
                          <a:rPr lang="en-US" sz="1400" b="0" i="1" smtClean="0">
                            <a:solidFill>
                              <a:schemeClr val="tx1"/>
                            </a:solidFill>
                            <a:latin typeface="Cambria Math" panose="02040503050406030204" pitchFamily="18" charset="0"/>
                          </a:rPr>
                        </m:ctrlPr>
                      </m:dPr>
                      <m:e>
                        <m:f>
                          <m:fPr>
                            <m:ctrlPr>
                              <a:rPr lang="en-US" sz="1400" b="0" i="1" smtClean="0">
                                <a:solidFill>
                                  <a:schemeClr val="tx1"/>
                                </a:solidFill>
                                <a:latin typeface="Cambria Math" panose="02040503050406030204" pitchFamily="18" charset="0"/>
                              </a:rPr>
                            </m:ctrlPr>
                          </m:fPr>
                          <m:num>
                            <m:r>
                              <a:rPr lang="en-US" sz="1400" b="0" i="1" smtClean="0">
                                <a:solidFill>
                                  <a:schemeClr val="tx1"/>
                                </a:solidFill>
                                <a:latin typeface="Cambria Math" panose="02040503050406030204" pitchFamily="18" charset="0"/>
                              </a:rPr>
                              <m:t>1</m:t>
                            </m:r>
                          </m:num>
                          <m:den>
                            <m:r>
                              <a:rPr lang="en-US" sz="1400" b="0" i="1" smtClean="0">
                                <a:solidFill>
                                  <a:schemeClr val="tx1"/>
                                </a:solidFill>
                                <a:latin typeface="Cambria Math" panose="02040503050406030204" pitchFamily="18" charset="0"/>
                              </a:rPr>
                              <m:t>𝑇𝑟𝑎𝑖𝑛</m:t>
                            </m:r>
                            <m:r>
                              <a:rPr lang="en-US" sz="1400" b="0" i="1" smtClean="0">
                                <a:solidFill>
                                  <a:schemeClr val="tx1"/>
                                </a:solidFill>
                                <a:latin typeface="Cambria Math" panose="02040503050406030204" pitchFamily="18" charset="0"/>
                              </a:rPr>
                              <m:t> </m:t>
                            </m:r>
                            <m:r>
                              <a:rPr lang="en-US" sz="1400" b="0" i="1" smtClean="0">
                                <a:solidFill>
                                  <a:schemeClr val="tx1"/>
                                </a:solidFill>
                                <a:latin typeface="Cambria Math" panose="02040503050406030204" pitchFamily="18" charset="0"/>
                              </a:rPr>
                              <m:t>𝐿𝑜𝑠𝑠</m:t>
                            </m:r>
                          </m:den>
                        </m:f>
                      </m:e>
                    </m:d>
                  </m:oMath>
                </a14:m>
                <a:endParaRPr lang="en-US" sz="1400" dirty="0">
                  <a:solidFill>
                    <a:schemeClr val="tx1"/>
                  </a:solidFill>
                </a:endParaRPr>
              </a:p>
            </p:txBody>
          </p:sp>
        </mc:Choice>
        <mc:Fallback xmlns="">
          <p:sp>
            <p:nvSpPr>
              <p:cNvPr id="10" name="Rectangle: Folded Corner 9">
                <a:extLst>
                  <a:ext uri="{FF2B5EF4-FFF2-40B4-BE49-F238E27FC236}">
                    <a16:creationId xmlns:a16="http://schemas.microsoft.com/office/drawing/2014/main" id="{860480A6-8DCF-4D1C-A142-8160DA5034DD}"/>
                  </a:ext>
                </a:extLst>
              </p:cNvPr>
              <p:cNvSpPr>
                <a:spLocks noRot="1" noChangeAspect="1" noMove="1" noResize="1" noEditPoints="1" noAdjustHandles="1" noChangeArrowheads="1" noChangeShapeType="1" noTextEdit="1"/>
              </p:cNvSpPr>
              <p:nvPr/>
            </p:nvSpPr>
            <p:spPr>
              <a:xfrm>
                <a:off x="1842293" y="3892885"/>
                <a:ext cx="2348382" cy="638497"/>
              </a:xfrm>
              <a:prstGeom prst="foldedCorner">
                <a:avLst/>
              </a:prstGeom>
              <a:blipFill>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51871688"/>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D5A32ED2-6DBA-4E14-851E-DE5772C902F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1CAB62D-49E5-4271-85C6-1466970BAB69}">
  <ds:schemaRefs>
    <ds:schemaRef ds:uri="http://schemas.microsoft.com/sharepoint/v3/contenttype/forms"/>
  </ds:schemaRefs>
</ds:datastoreItem>
</file>

<file path=customXml/itemProps3.xml><?xml version="1.0" encoding="utf-8"?>
<ds:datastoreItem xmlns:ds="http://schemas.openxmlformats.org/officeDocument/2006/customXml" ds:itemID="{AA7F0652-397B-4F71-B75E-207A80EB2786}">
  <ds:schemaRefs>
    <ds:schemaRef ds:uri="http://schemas.microsoft.com/office/2006/documentManagement/types"/>
    <ds:schemaRef ds:uri="71af3243-3dd4-4a8d-8c0d-dd76da1f02a5"/>
    <ds:schemaRef ds:uri="16c05727-aa75-4e4a-9b5f-8a80a1165891"/>
    <ds:schemaRef ds:uri="http://schemas.microsoft.com/office/infopath/2007/PartnerControls"/>
    <ds:schemaRef ds:uri="http://purl.org/dc/terms/"/>
    <ds:schemaRef ds:uri="http://schemas.microsoft.com/office/2006/metadata/properties"/>
    <ds:schemaRef ds:uri="http://purl.org/dc/dcmitype/"/>
    <ds:schemaRef ds:uri="http://schemas.openxmlformats.org/package/2006/metadata/core-properties"/>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Dividend</Template>
  <TotalTime>797</TotalTime>
  <Words>718</Words>
  <Application>Microsoft Office PowerPoint</Application>
  <PresentationFormat>On-screen Show (4:3)</PresentationFormat>
  <Paragraphs>122</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Cambria Math</vt:lpstr>
      <vt:lpstr>Gill Sans MT</vt:lpstr>
      <vt:lpstr>Wingdings 2</vt:lpstr>
      <vt:lpstr>Dividend</vt:lpstr>
      <vt:lpstr>PowerPoint Presentation</vt:lpstr>
      <vt:lpstr>Description</vt:lpstr>
      <vt:lpstr>Goal</vt:lpstr>
      <vt:lpstr>Architecture</vt:lpstr>
      <vt:lpstr>Convolutional Layer</vt:lpstr>
      <vt:lpstr>Parameters (Design Decisions)</vt:lpstr>
      <vt:lpstr>Parameters (Deviations)</vt:lpstr>
      <vt:lpstr>Model layers</vt:lpstr>
      <vt:lpstr>Training</vt:lpstr>
      <vt:lpstr>Test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rhemphill2019@fit.edu</dc:creator>
  <cp:lastModifiedBy>rhemphill2019@fit.edu</cp:lastModifiedBy>
  <cp:revision>30</cp:revision>
  <dcterms:created xsi:type="dcterms:W3CDTF">2021-03-21T13:49:59Z</dcterms:created>
  <dcterms:modified xsi:type="dcterms:W3CDTF">2021-04-19T21:39:29Z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